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2"/>
  </p:notesMasterIdLst>
  <p:sldIdLst>
    <p:sldId id="256" r:id="rId2"/>
    <p:sldId id="261" r:id="rId3"/>
    <p:sldId id="371" r:id="rId4"/>
    <p:sldId id="372" r:id="rId5"/>
    <p:sldId id="318" r:id="rId6"/>
    <p:sldId id="364" r:id="rId7"/>
    <p:sldId id="357" r:id="rId8"/>
    <p:sldId id="355" r:id="rId9"/>
    <p:sldId id="363" r:id="rId10"/>
    <p:sldId id="321" r:id="rId11"/>
    <p:sldId id="317" r:id="rId12"/>
    <p:sldId id="323" r:id="rId13"/>
    <p:sldId id="356" r:id="rId14"/>
    <p:sldId id="324" r:id="rId15"/>
    <p:sldId id="344" r:id="rId16"/>
    <p:sldId id="345" r:id="rId17"/>
    <p:sldId id="360" r:id="rId18"/>
    <p:sldId id="336" r:id="rId19"/>
    <p:sldId id="365" r:id="rId20"/>
    <p:sldId id="320" r:id="rId21"/>
    <p:sldId id="346" r:id="rId22"/>
    <p:sldId id="326" r:id="rId23"/>
    <p:sldId id="358" r:id="rId24"/>
    <p:sldId id="361" r:id="rId25"/>
    <p:sldId id="319" r:id="rId26"/>
    <p:sldId id="327" r:id="rId27"/>
    <p:sldId id="359" r:id="rId28"/>
    <p:sldId id="338" r:id="rId29"/>
    <p:sldId id="367" r:id="rId30"/>
    <p:sldId id="366" r:id="rId31"/>
    <p:sldId id="329" r:id="rId32"/>
    <p:sldId id="330" r:id="rId33"/>
    <p:sldId id="354" r:id="rId34"/>
    <p:sldId id="331" r:id="rId35"/>
    <p:sldId id="332" r:id="rId36"/>
    <p:sldId id="341" r:id="rId37"/>
    <p:sldId id="333" r:id="rId38"/>
    <p:sldId id="368" r:id="rId39"/>
    <p:sldId id="342" r:id="rId40"/>
    <p:sldId id="369" r:id="rId41"/>
  </p:sldIdLst>
  <p:sldSz cx="9144000" cy="6858000" type="screen4x3"/>
  <p:notesSz cx="6858000" cy="9144000"/>
  <p:custDataLst>
    <p:tags r:id="rId43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19" autoAdjust="0"/>
  </p:normalViewPr>
  <p:slideViewPr>
    <p:cSldViewPr>
      <p:cViewPr varScale="1">
        <p:scale>
          <a:sx n="68" d="100"/>
          <a:sy n="68" d="100"/>
        </p:scale>
        <p:origin x="72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4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nai Hernandez Dorronsoro" userId="cd3b019621000d8e" providerId="LiveId" clId="{B761D270-0253-4F17-AC08-418FC494683D}"/>
    <pc:docChg chg="modSld">
      <pc:chgData name="Unai Hernandez Dorronsoro" userId="cd3b019621000d8e" providerId="LiveId" clId="{B761D270-0253-4F17-AC08-418FC494683D}" dt="2021-10-25T15:47:44.871" v="5" actId="20577"/>
      <pc:docMkLst>
        <pc:docMk/>
      </pc:docMkLst>
      <pc:sldChg chg="modSp mod">
        <pc:chgData name="Unai Hernandez Dorronsoro" userId="cd3b019621000d8e" providerId="LiveId" clId="{B761D270-0253-4F17-AC08-418FC494683D}" dt="2021-10-25T15:47:44.871" v="5" actId="20577"/>
        <pc:sldMkLst>
          <pc:docMk/>
          <pc:sldMk cId="0" sldId="256"/>
        </pc:sldMkLst>
        <pc:spChg chg="mod">
          <ac:chgData name="Unai Hernandez Dorronsoro" userId="cd3b019621000d8e" providerId="LiveId" clId="{B761D270-0253-4F17-AC08-418FC494683D}" dt="2021-10-25T15:47:44.871" v="5" actId="20577"/>
          <ac:spMkLst>
            <pc:docMk/>
            <pc:sldMk cId="0" sldId="256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u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95928-5893-4638-8D01-DACAE6036305}" type="datetimeFigureOut">
              <a:rPr lang="eu-ES" smtClean="0"/>
              <a:pPr/>
              <a:t>2022/10/23</a:t>
            </a:fld>
            <a:endParaRPr lang="eu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u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u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u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E827A-0CE3-48FC-BE17-347E3DD58A51}" type="slidenum">
              <a:rPr lang="eu-ES" smtClean="0"/>
              <a:pPr/>
              <a:t>‹Nº›</a:t>
            </a:fld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1290783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u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E827A-0CE3-48FC-BE17-347E3DD58A51}" type="slidenum">
              <a:rPr lang="eu-ES" smtClean="0"/>
              <a:pPr/>
              <a:t>1</a:t>
            </a:fld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1030232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u-ES" baseline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E827A-0CE3-48FC-BE17-347E3DD58A51}" type="slidenum">
              <a:rPr lang="eu-ES" smtClean="0"/>
              <a:pPr/>
              <a:t>2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987354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u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E827A-0CE3-48FC-BE17-347E3DD58A51}" type="slidenum">
              <a:rPr lang="eu-ES" smtClean="0"/>
              <a:pPr/>
              <a:t>4</a:t>
            </a:fld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1227191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u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E827A-0CE3-48FC-BE17-347E3DD58A51}" type="slidenum">
              <a:rPr lang="eu-ES" smtClean="0"/>
              <a:pPr/>
              <a:t>7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987354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u-ES" baseline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E827A-0CE3-48FC-BE17-347E3DD58A51}" type="slidenum">
              <a:rPr lang="eu-ES" smtClean="0"/>
              <a:pPr/>
              <a:t>8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987354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0B48-F255-4FFB-9E24-AB7D347A067F}" type="datetimeFigureOut">
              <a:rPr lang="eu-ES" smtClean="0"/>
              <a:pPr/>
              <a:t>2022/10/23</a:t>
            </a:fld>
            <a:endParaRPr lang="eu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C684-C3EF-41A8-9A59-76D17473904F}" type="slidenum">
              <a:rPr lang="eu-ES" smtClean="0"/>
              <a:pPr/>
              <a:t>‹Nº›</a:t>
            </a:fld>
            <a:endParaRPr lang="eu-ES" dirty="0"/>
          </a:p>
        </p:txBody>
      </p:sp>
      <p:sp>
        <p:nvSpPr>
          <p:cNvPr id="10" name="9 Rectángulo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0B48-F255-4FFB-9E24-AB7D347A067F}" type="datetimeFigureOut">
              <a:rPr lang="eu-ES" smtClean="0"/>
              <a:pPr/>
              <a:t>2022/10/23</a:t>
            </a:fld>
            <a:endParaRPr lang="eu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C684-C3EF-41A8-9A59-76D17473904F}" type="slidenum">
              <a:rPr lang="eu-ES" smtClean="0"/>
              <a:pPr/>
              <a:t>‹Nº›</a:t>
            </a:fld>
            <a:endParaRPr lang="eu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Rectángulo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0B48-F255-4FFB-9E24-AB7D347A067F}" type="datetimeFigureOut">
              <a:rPr lang="eu-ES" smtClean="0"/>
              <a:pPr/>
              <a:t>2022/10/23</a:t>
            </a:fld>
            <a:endParaRPr lang="eu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u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C684-C3EF-41A8-9A59-76D17473904F}" type="slidenum">
              <a:rPr lang="eu-ES" smtClean="0"/>
              <a:pPr/>
              <a:t>‹Nº›</a:t>
            </a:fld>
            <a:endParaRPr lang="eu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0B48-F255-4FFB-9E24-AB7D347A067F}" type="datetimeFigureOut">
              <a:rPr lang="eu-ES" smtClean="0"/>
              <a:pPr/>
              <a:t>2022/10/23</a:t>
            </a:fld>
            <a:endParaRPr lang="eu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C684-C3EF-41A8-9A59-76D17473904F}" type="slidenum">
              <a:rPr lang="eu-ES" smtClean="0"/>
              <a:pPr/>
              <a:t>‹Nº›</a:t>
            </a:fld>
            <a:endParaRPr lang="eu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0B48-F255-4FFB-9E24-AB7D347A067F}" type="datetimeFigureOut">
              <a:rPr lang="eu-ES" smtClean="0"/>
              <a:pPr/>
              <a:t>2022/10/23</a:t>
            </a:fld>
            <a:endParaRPr lang="eu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C684-C3EF-41A8-9A59-76D17473904F}" type="slidenum">
              <a:rPr lang="eu-ES" smtClean="0"/>
              <a:pPr/>
              <a:t>‹Nº›</a:t>
            </a:fld>
            <a:endParaRPr lang="eu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0B48-F255-4FFB-9E24-AB7D347A067F}" type="datetimeFigureOut">
              <a:rPr lang="eu-ES" smtClean="0"/>
              <a:pPr/>
              <a:t>2022/10/23</a:t>
            </a:fld>
            <a:endParaRPr lang="eu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C684-C3EF-41A8-9A59-76D17473904F}" type="slidenum">
              <a:rPr lang="eu-ES" smtClean="0"/>
              <a:pPr/>
              <a:t>‹Nº›</a:t>
            </a:fld>
            <a:endParaRPr lang="eu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0B48-F255-4FFB-9E24-AB7D347A067F}" type="datetimeFigureOut">
              <a:rPr lang="eu-ES" smtClean="0"/>
              <a:pPr/>
              <a:t>2022/10/23</a:t>
            </a:fld>
            <a:endParaRPr lang="eu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C684-C3EF-41A8-9A59-76D17473904F}" type="slidenum">
              <a:rPr lang="eu-ES" smtClean="0"/>
              <a:pPr/>
              <a:t>‹Nº›</a:t>
            </a:fld>
            <a:endParaRPr lang="eu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0B48-F255-4FFB-9E24-AB7D347A067F}" type="datetimeFigureOut">
              <a:rPr lang="eu-ES" smtClean="0"/>
              <a:pPr/>
              <a:t>2022/10/23</a:t>
            </a:fld>
            <a:endParaRPr lang="eu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C684-C3EF-41A8-9A59-76D17473904F}" type="slidenum">
              <a:rPr lang="eu-ES" smtClean="0"/>
              <a:pPr/>
              <a:t>‹Nº›</a:t>
            </a:fld>
            <a:endParaRPr lang="eu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0B48-F255-4FFB-9E24-AB7D347A067F}" type="datetimeFigureOut">
              <a:rPr lang="eu-ES" smtClean="0"/>
              <a:pPr/>
              <a:t>2022/10/23</a:t>
            </a:fld>
            <a:endParaRPr lang="eu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C684-C3EF-41A8-9A59-76D17473904F}" type="slidenum">
              <a:rPr lang="eu-ES" smtClean="0"/>
              <a:pPr/>
              <a:t>‹Nº›</a:t>
            </a:fld>
            <a:endParaRPr lang="eu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0B48-F255-4FFB-9E24-AB7D347A067F}" type="datetimeFigureOut">
              <a:rPr lang="eu-ES" smtClean="0"/>
              <a:pPr/>
              <a:t>2022/10/23</a:t>
            </a:fld>
            <a:endParaRPr lang="eu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C684-C3EF-41A8-9A59-76D17473904F}" type="slidenum">
              <a:rPr lang="eu-ES" smtClean="0"/>
              <a:pPr/>
              <a:t>‹Nº›</a:t>
            </a:fld>
            <a:endParaRPr lang="eu-ES" dirty="0"/>
          </a:p>
        </p:txBody>
      </p:sp>
      <p:sp>
        <p:nvSpPr>
          <p:cNvPr id="12" name="11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s-ES" dirty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45C0B48-F255-4FFB-9E24-AB7D347A067F}" type="datetimeFigureOut">
              <a:rPr lang="eu-ES" smtClean="0"/>
              <a:pPr/>
              <a:t>2022/10/23</a:t>
            </a:fld>
            <a:endParaRPr lang="eu-ES" dirty="0"/>
          </a:p>
        </p:txBody>
      </p:sp>
      <p:sp>
        <p:nvSpPr>
          <p:cNvPr id="11" name="10 Rectángulo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u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D24C684-C3EF-41A8-9A59-76D17473904F}" type="slidenum">
              <a:rPr lang="eu-ES" smtClean="0"/>
              <a:pPr/>
              <a:t>‹Nº›</a:t>
            </a:fld>
            <a:endParaRPr lang="eu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6 Rectángulo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45C0B48-F255-4FFB-9E24-AB7D347A067F}" type="datetimeFigureOut">
              <a:rPr lang="eu-ES" smtClean="0"/>
              <a:pPr/>
              <a:t>2022/10/23</a:t>
            </a:fld>
            <a:endParaRPr lang="eu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u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D24C684-C3EF-41A8-9A59-76D17473904F}" type="slidenum">
              <a:rPr lang="eu-ES" smtClean="0"/>
              <a:pPr/>
              <a:t>‹Nº›</a:t>
            </a:fld>
            <a:endParaRPr lang="eu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journal/10.1111/(ISSN)1365-2141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5.jpeg"/><Relationship Id="rId4" Type="http://schemas.openxmlformats.org/officeDocument/2006/relationships/hyperlink" Target="http://onlinelibrary.wiley.com/doi/10.1111/bjh.2011.154.issue-2/issueto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844824"/>
            <a:ext cx="7916416" cy="1180728"/>
          </a:xfrm>
        </p:spPr>
        <p:txBody>
          <a:bodyPr>
            <a:noAutofit/>
          </a:bodyPr>
          <a:lstStyle/>
          <a:p>
            <a:r>
              <a:rPr lang="eu-ES" sz="4800" dirty="0"/>
              <a:t>HEMOFILIA EN PEDIATRÍA 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067944" y="6021288"/>
            <a:ext cx="4824536" cy="410344"/>
          </a:xfrm>
        </p:spPr>
        <p:txBody>
          <a:bodyPr>
            <a:noAutofit/>
          </a:bodyPr>
          <a:lstStyle/>
          <a:p>
            <a:pPr algn="ctr"/>
            <a:r>
              <a:rPr lang="eu-ES" sz="1800" dirty="0"/>
              <a:t>Unai Hernández Dorronsoro</a:t>
            </a:r>
          </a:p>
          <a:p>
            <a:pPr algn="ctr"/>
            <a:r>
              <a:rPr lang="es-ES_tradnl" sz="1800" dirty="0"/>
              <a:t>Servicio</a:t>
            </a:r>
            <a:r>
              <a:rPr lang="eu-ES" sz="1800" dirty="0"/>
              <a:t> de Pediatría</a:t>
            </a:r>
          </a:p>
          <a:p>
            <a:pPr algn="ctr"/>
            <a:r>
              <a:rPr lang="es-ES_tradnl" sz="1800" dirty="0"/>
              <a:t>Hospital</a:t>
            </a:r>
            <a:r>
              <a:rPr lang="eu-ES" sz="1800" dirty="0"/>
              <a:t> </a:t>
            </a:r>
            <a:r>
              <a:rPr lang="es-ES_tradnl" sz="1800" noProof="1"/>
              <a:t>Universitario</a:t>
            </a:r>
            <a:r>
              <a:rPr lang="eu-ES" sz="1800" dirty="0"/>
              <a:t> Donostia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395536" y="3933056"/>
            <a:ext cx="8636496" cy="864096"/>
          </a:xfrm>
          <a:prstGeom prst="rect">
            <a:avLst/>
          </a:prstGeom>
        </p:spPr>
        <p:txBody>
          <a:bodyPr vert="horz" lIns="91440" tIns="0" rIns="45720" bIns="0" rtlCol="0" anchor="t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u-ES" sz="2100" dirty="0"/>
              <a:t>“</a:t>
            </a:r>
            <a:r>
              <a:rPr lang="eu-ES" sz="2100" dirty="0" err="1"/>
              <a:t>Taller</a:t>
            </a:r>
            <a:r>
              <a:rPr lang="eu-ES" sz="2100" dirty="0"/>
              <a:t> </a:t>
            </a:r>
            <a:r>
              <a:rPr lang="eu-ES" sz="2100" dirty="0" err="1"/>
              <a:t>sobre</a:t>
            </a:r>
            <a:r>
              <a:rPr lang="eu-ES" sz="2100" dirty="0"/>
              <a:t> Hemofilia, </a:t>
            </a:r>
            <a:r>
              <a:rPr lang="eu-ES" sz="2100" dirty="0" err="1"/>
              <a:t>von</a:t>
            </a:r>
            <a:r>
              <a:rPr lang="eu-ES" sz="2100" dirty="0"/>
              <a:t> </a:t>
            </a:r>
            <a:r>
              <a:rPr lang="eu-ES" sz="2100" dirty="0" err="1"/>
              <a:t>Willebrand</a:t>
            </a:r>
            <a:r>
              <a:rPr lang="eu-ES" sz="2100" dirty="0"/>
              <a:t> y </a:t>
            </a:r>
            <a:r>
              <a:rPr lang="eu-ES" sz="2100" dirty="0" err="1"/>
              <a:t>otras</a:t>
            </a:r>
            <a:r>
              <a:rPr lang="eu-ES" sz="2100" dirty="0"/>
              <a:t> </a:t>
            </a:r>
            <a:r>
              <a:rPr lang="eu-ES" sz="2100" dirty="0" err="1"/>
              <a:t>coagulopatías</a:t>
            </a:r>
            <a:r>
              <a:rPr lang="eu-ES" sz="2100" dirty="0"/>
              <a:t> </a:t>
            </a:r>
            <a:r>
              <a:rPr lang="eu-ES" sz="2100" dirty="0" err="1"/>
              <a:t>congénitas</a:t>
            </a:r>
            <a:r>
              <a:rPr lang="eu-ES" sz="2100" dirty="0"/>
              <a:t>”</a:t>
            </a:r>
          </a:p>
          <a:p>
            <a:r>
              <a:rPr lang="eu-ES" sz="1800" i="1" dirty="0" err="1"/>
              <a:t>Prevención</a:t>
            </a:r>
            <a:r>
              <a:rPr lang="eu-ES" sz="1800" i="1" dirty="0"/>
              <a:t>, </a:t>
            </a:r>
            <a:r>
              <a:rPr lang="eu-ES" sz="1800" i="1" dirty="0" err="1"/>
              <a:t>tratamiento</a:t>
            </a:r>
            <a:r>
              <a:rPr lang="eu-ES" sz="1800" i="1" dirty="0"/>
              <a:t> y </a:t>
            </a:r>
            <a:r>
              <a:rPr lang="eu-ES" sz="1800" i="1" dirty="0" err="1"/>
              <a:t>calidad</a:t>
            </a:r>
            <a:r>
              <a:rPr lang="eu-ES" sz="1800" i="1" dirty="0"/>
              <a:t> de </a:t>
            </a:r>
            <a:r>
              <a:rPr lang="eu-ES" sz="1800" i="1" dirty="0" err="1"/>
              <a:t>vida</a:t>
            </a:r>
            <a:endParaRPr lang="eu-ES" sz="1800" i="1" dirty="0"/>
          </a:p>
          <a:p>
            <a:pPr algn="r"/>
            <a:r>
              <a:rPr lang="eu-ES" sz="1800" i="1" dirty="0">
                <a:solidFill>
                  <a:schemeClr val="tx1"/>
                </a:solidFill>
              </a:rPr>
              <a:t>Donostia 25 de </a:t>
            </a:r>
            <a:r>
              <a:rPr lang="eu-ES" sz="1800" i="1" dirty="0" err="1">
                <a:solidFill>
                  <a:schemeClr val="tx1"/>
                </a:solidFill>
              </a:rPr>
              <a:t>octubre</a:t>
            </a:r>
            <a:r>
              <a:rPr lang="eu-ES" sz="1800" i="1" dirty="0">
                <a:solidFill>
                  <a:schemeClr val="tx1"/>
                </a:solidFill>
              </a:rPr>
              <a:t> de 2022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 dirty="0">
                <a:solidFill>
                  <a:srgbClr val="FFC000"/>
                </a:solidFill>
              </a:rPr>
              <a:t>Dificultad: acceso venoso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199" y="1775191"/>
            <a:ext cx="8418165" cy="4625609"/>
          </a:xfrm>
        </p:spPr>
        <p:txBody>
          <a:bodyPr>
            <a:normAutofit/>
          </a:bodyPr>
          <a:lstStyle/>
          <a:p>
            <a:r>
              <a:rPr lang="es-ES" dirty="0"/>
              <a:t>La necesidad de un acceso venoso adecuado</a:t>
            </a:r>
          </a:p>
          <a:p>
            <a:pPr lvl="1"/>
            <a:r>
              <a:rPr lang="es-ES" dirty="0"/>
              <a:t>Problema crucial en pediatría </a:t>
            </a:r>
          </a:p>
          <a:p>
            <a:endParaRPr lang="es-ES" dirty="0"/>
          </a:p>
          <a:p>
            <a:r>
              <a:rPr lang="es-ES" b="1" dirty="0">
                <a:solidFill>
                  <a:srgbClr val="FF0000"/>
                </a:solidFill>
              </a:rPr>
              <a:t>¿Catéter venoso central?</a:t>
            </a:r>
          </a:p>
          <a:p>
            <a:pPr lvl="1"/>
            <a:r>
              <a:rPr lang="es-ES" dirty="0"/>
              <a:t>Permite el tratamiento domiciliario </a:t>
            </a:r>
          </a:p>
          <a:p>
            <a:pPr lvl="1"/>
            <a:r>
              <a:rPr lang="es-ES" dirty="0"/>
              <a:t>Complicaciones posibles </a:t>
            </a:r>
          </a:p>
          <a:p>
            <a:pPr lvl="2"/>
            <a:r>
              <a:rPr lang="es-ES" dirty="0"/>
              <a:t>Infecciones (más riesgo si presencia de inhibidor de FVIII)</a:t>
            </a:r>
          </a:p>
          <a:p>
            <a:pPr lvl="2"/>
            <a:r>
              <a:rPr lang="es-ES" dirty="0"/>
              <a:t>Oclusiones, roturas y trombosis </a:t>
            </a:r>
          </a:p>
          <a:p>
            <a:pPr lvl="2"/>
            <a:r>
              <a:rPr lang="es-ES" dirty="0"/>
              <a:t>Especial preocupación en pediatría</a:t>
            </a:r>
          </a:p>
        </p:txBody>
      </p:sp>
      <p:sp>
        <p:nvSpPr>
          <p:cNvPr id="4" name="AutoShape 2" descr="Resultado de imagen de problem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5" name="AutoShape 4" descr="Resultado de imagen de problem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6" name="AutoShape 6" descr="data:image/jpeg;base64,/9j/4AAQSkZJRgABAQAAAQABAAD/2wCEAAkGBxQQEBAUDxISFRUPFQ8VEBEWEA8UEBUQFREWFhUXFhQYHCggGBolGxQUITEiJSkrLi4xGCAzODMsNygtLisBCgoKDg0OGhAQGy0kICQsLCwsLCwsLC0sLCwsLCwsLCwuLCwsLCwsLCwsLCwsLCwsLCwsLCwsLCwsLCwsLywsLP/AABEIAOEA4QMBEQACEQEDEQH/xAAcAAEAAQUBAQAAAAAAAAAAAAAABwECAwQFBgj/xAA/EAACAQICBgcGAwcDBQAAAAABAgADEQQFBhIhMUFRBxMiYXGBkRQyYnKhsUJSwRUjgpKi0fAzsuFDY3PC0v/EABsBAQACAwEBAAAAAAAAAAAAAAABBQIEBgMH/8QAMhEBAAICAQMCAwYGAgMAAAAAAAECAxEEBSExEkETUWEGInGRseEUMoGhwdEjQhYzkv/aAAwDAQACEQMRAD8AnGAgICAgIFlWoFBLEADeSQAPMxM6TWs2nUQ4GO04wNEkNiFYjggap/tFp4W5GOvus8PRubl8Y5j8e36uY3Sdgr/9Y9/VbPqZh/GY23/43zflH5trC9ImAc264p89NwPW1plHKxT7vHJ0DnUjfo3+ExL0OBzGlXXWoVUqDmrq32ntW0W8Sq8uDJinWSsxP1htTJ5EBAQEBAQEBAQEBAQEBAQEBAQEBAQKMwAJJsBvJ3AQmImZ1CO9KekxKRangQKjDYax/wBIH4Rvfx3eM0c3MiO1O7p+n/Zy+SIvyJ9MfL3/AGRpmudV8U2tiKrvyBbsD5UGweQmhfJa/wDNLreNw8HHjWKsR+v5tGYNkgVgZMPXamwamzIw3MrFWHmJMTMd4YZMdMkem8RMfXu95oz0mVaRVMaDVTd1oAFVR3jc4+vjN3FzJjtdzXP+zmO+78btPy9v2Snl2YU8RTWpQdXRtzA/Q8j3GWFbRaNw47NgyYbzTJGphtTJ5EBAQEBAQEBAQEBAQEBAQEBAQKMwAJJsBtJ4AQmI3OoQz0gabnFs1DDMRQW4ZhsNY/8Ax3cZV8nk+ufTXw7rovRq8esZs0ff9o+X7vDzTdGQKwAgVgIFYHY0Z0iq4CqHpG6kjraRPYdf0bkZ7Yc1sc7hX9Q6di5mP028+0/L9k75NmlPF0UrUWurjzVuKsOBEuKXi8bh845PHvx8k48kamG7MngQEBAQEBAQEBAQEBAQEBAQECN+lnSc01GEontVRfEEbxTO5PFuPd4zR5ebUeiHUfZ3p0ZLfxGSO0ePx+f9ETytdsCBWBWSgEaljOSse6saki9Z8SSGZArJHqej7SU4HEBXP7jEFVqgnYjblqDlyPd4TZ4ub0W1PiVH1zp0crD66x96vj6x8k5y2fPSAgICAgICAgICAgICAgICBhxuJWjTqVHNlpKzsfhUXP2kTOo2zx0nJeKR5mdPm7M8c2IrVaz+9WdmPcCdg8hYeUo729VpmX1Pi4IwYa46+0NaYthWBQmNbY2tFY3LayrLK+LfUwtJ6hHvEDsL8zHYJ748U28QqeXz8eKN3tp7HCdFeMYXqVMOh/LrVGPmQtpsxxbKS/XsMT2iZcrO9CMZhAWekHQb3pEuAOZFgw9JhfBarb4/VsGWdROp+rzim81rVXWLP7SrPNuxOyAtAnLo3zn2rAoHN6mH/dVOZ1R2GPitvrLjjZPXR8461xP4blWiPE94eqnuqSAgICAgICAgICAgICAgIHjeljMOpy51BscQ6Ux8t9ZvUKR5zW5VvTj/ABXXQMHxOZEz/wBe6ERKl9EIFYHY0R0cfMcSKSkrTSzV6g3qnIfEx2DzPCbPHxeuVH1fnxxse/efCe8qyylhaS0sOioibgBvPEk8SeZlrWsVjUOBy5b5bTa87luSXmQI06SNBgyvisElnW7V6Siwdd5dQPxjeRx28d+rnwb+9VfdL6nNLRiyz29p+X7IspPrC8rbQ7XBk2umDaVge36JMy6rGtSJ7OJpkAf92n2l/p15ucO+ren5ub+0vH9eCuWPNZ/tP7pklm4YgICAgICAgICAgICAgICBGXTZU7GDXgXqt5hVH6maPNntDqfsxX/kyT9IRZK52pCAwSm7opyoUMvRyO3iiarH4b2pj+UA+ZlvxqemkfV8563yJy8q0e1ez2U2FQQEBA+f9PsmGCzGqiC1OuOtpDgA19YDwYN5WlZyaemzuei8r4uGN+Y7S4c03RxKsJbmT444fEUKw/6VRGPy3s39JMzxW9N4lqc7D8bj3x/OH0crXAI3HaPCXj5dManSsIICAgICAgICAgICAgICBGnTZS/dYNuVSovqoP8A6maXNj7sS6f7MW1lvX6QiqVrtlYFCNkEvoHQGuHyzBFTfVpKh+ZOwfqpl1gneOHzHqlJry8kT83fnq0CAgIEadN2AvQw1cDbRqFGPwOL/dR6zV5Vd12vug5vTmmnz/wi4Sql3lJ7KwzCLwJ90GzH2jL8M5N2CBH569PsG/8ALfzl1ht6qRL5j1PB8DlXp9dx/V3p6tAgICAgICAgICAgICAgIHkOlTA9bl1RgLmg1OoPANqt/Sxmvyq7xyuOh5vh8yv17IPMqH0SJ3BCVYEm9EOfhdfB1DYktUw9+Oy7oO/ZressOHl/6S4/7ScCdxyax28T/iUozfckQEBA8z0k4LrsrxY4ogqDxpMH+ymeWaN0lu9Oyejk0n66/NA1BrqD3CU9n0rDbdWSYvYgSZ0OZpY4jDMd9q1MX8FcD+k+Zlhwr9pq477T8XVq54/Cf8JPm+5MgICAgICAgICAgICAgIGHGYZatOpTcXWorKw+FhY/eRMbjTPHeaWi0eYfOmcZc2GrVaT+9RYqe8fhbzBB85S5KTW0w+m8Lk1z4q3j3hpTzbpAvo1WRlZGKshDKw2EMDcESYmYncML0res1tG4lMuhGnaYsLSxJCYgbBwSr3ryb4fSWmDkxftPlwfVei5OLM5Mfen6fj/t7abShICBixdAVKbo26orK3gwIP3kTG4ZVt6bRPyfM/s5pPUpP71F3RvFWI/SU2Sup0+k8LNF6RPzXTyWKsDdyXM2wmIpV6e00muR+ZCLOvmCfpM8d5paLNXm8WvJwWxW9/19n0HlmPTE0adWi2slQAqfuDyIOyXVbRaNw+ZZsN8OScd41MNqZPIgICAgICAgICAgICAgIEe9KejfWJ7XSW7Ul1a6jeaQ3Pbmtzfu8JqcrF6o9UOh6F1D4V/g3ntPj8f3RK62lZMadzS0WhSQzICEJO6L9JMVXrHD1D1tOmhZqjk9ZTG5RrfiuefI7ZY8TLe3ae8ON6/weLir8Sn3bTPiPE/6SfN5yrBXxaJsJ28htPpCYrMsX7RXirjv1f8AmRtl6JQp0n4IUcxNVP8ATxiq9+AqjsuLcDsU/wAU0eTTvt1fReT/AMcUn27PNKbzQmNOrpb1RtdIZkIej0P0uqZe5Fi9FzepSvtB4sl9zd24zYwZ5x9vZT9U6Vj5keqO148T/iUx5HpBh8amth6ga3vIdlRfmU7RLOmSt4+7Lh+Vws/Gt6ctdfX2/N1J6NQgICAgICAgICAgICAgUIvsPHeIEN6f6HHCMa1BScO5uQNvUMeB+A8Dw3cpXcjBrvHh2fR+rfEiMWSfvR/f93iWW00ZjTqK2i0dlsMhjYXPCI7sbW1G03dGWQ+yYMM4tVxVqlTmFt2F8ht8SZccfH6KPnHV+X/EcideI7Q7mZ48hurp+9+Jvyg/rPaVdWvvLHhMOB4neTvvIZ7bxpi0MduJpBklLFUmSqgYN6g8weB74msT5Z48tsc7rKD86yx8FiGpVCSp203t7yX3+I3H/mVufD6Zdt0vqMZa9/Puwiaq9iQwTJSptUZUpqWdzZVAuSf84zKtZmdQ8MuauOs2tOoStoloZSwiCtirmtvBDuoTuXVIv4yyw8eK958uL6l1i+eZpTtX9XqnzZkGsimsg95VI64DmvB/DYfGbEzMd1NjpXJOpnU/2/Zu5TmtLFJr0HDAHVYbQyuN6up2qwvuMVtFo3BnwZMNvTeNN2ZPEgICAgICAgICAgICBbUQMCGAIYEEEXBB3giExMxO4Rbpf0dMmtVwALJtLYf8S/8AiPEfCdvLlNHNxferqOm9c1qmf/6/2jp6ZBIsbgkEEEMCN4IO4zQmsw63HnreNu3oPkft2Npow/d0rVa/Iqp7Kn5js8Lz342P1WVXW+b8DBMR5ntCecTWFNGY7kBNvAbpbPn/AJl53LwTdm95ySx7zIeky6SPaQjbMa0MWJnvJhDw2n+QHFogpAdarA0rkC5Owrfv+9pjkp6obnD5Hwb7RYUek7U6qsrIbMjAhlPIgysyYtO14nOi0R8m3l+EfE1VpUBrM/oBxLHgJ50xzadQ2uRzMeLHN7T2S/orovSwCax7dUjt1CPoOQllixRSPq4fn9Sycq3ftHtDzfSXpO9MJSotqu/aJFjqoDyPM7PIyc2T0RqPLLpvCjPM2vHaHAyPTiojKKqm5IAZASCSbDs7/SY05O+0vfk9HmIm2OfzSrlea9WStSn1bsdZlK6pY7Brd+4bZtahR2mZ8y76YgESENXG51h6H+tXooeTVEB9CbzC1618y98XFzZv/XSZ/CFuBz3DVzajiKLn8q1ELel7xXJS3iWWXh8jFG8lJj+jozNrEBAQEBAQEBAQEBA4OkWiWHxwJqLq1LbKyWFTuvwYdxnlkxVv5b3E6hm40/cnt8p8LNDdF1y6nUXX6x6rXepq6vZGxFtc7hc+JMYsUY40nqHPty7xaY1ER4bmkz2wz95QeWsJ6tGPLl4Gp2REp22hUkC7rZCFpqzKEOPnNXs3B2jaD3iZJiWtpLRw+YUR11On1oUatVWIqg91huvwNxPK1PV5bGHPbFP3ZbGiWR0sDStTF2fa9Q212PeeXdFaRXwZ+TfNO7Ss0s0kTB0i77SdiqN7Mdwi1vTG5Rx8E5skUhDeNxrYmq9Wobs58gOAHcJW5Lzady7Xi8euOkUq9X0XZD7TjldxenhAKjcjVOymPUFv4RPXjV9Vt/JpdZzfBw+iPNv0S5pXVRMJUaoQLavVki560sAgHG5JA85vzOocnjpN7ahhwOMDKOdhcd8QwmHF0lWlVLdZh6dfq1BqKNmKRTftId7DuBvs4zDJjrb+aG5w+Vnwz/xXmP0R1n+TU6S062GqipSqns3t1qNa4BI3+OzdKzNhin3qz2dv03qN+TvFmrq0eflL0mgunT0nShjHL03IWnVY3emx2AM34lO652j7e3H5MxPpsrusdEpas5sEamO8x7T+CWZYuMICAgICAgICAgICAgaGeYfrMPUUb7XHipv+kQPKYKvYTKRs+0TEVOJgW+0yYQ5+KqqW7Yuq3ZxzA4eZsPOZDg5e5DnW57uA28O6B67CV72mEpa+kOjVPHUSh2Ne6tyb/DImNxqXpiyTjtuEa5t0e43CnWpKKy/CwD+jbD6zVvx9+F7xurej+ZJ/RvTpYTBqjtq1qpL19ZWWznYFuRY2AA9Z7Yaeiuld1Hk25Oab+3sw9IuPRamFDuAtIVa9r+84siHvADOfEiTfW+7z48W9M+mPPZHmRaW1qOJNWq5anUazIfdRL7CB95q05P39T4XvI6LH8Pun80f3e9xVYM6BW21Qz4KvfaG3vSc/luR5HmJu7c1Fdef6vEaWJRNRXpDUqPrjE0LWKVRbbbhe59Lyr5UV3uv5O76JfN8Oa5Y3Ea1b5w4JF9/Gaq8TroDmJxGX4d3JLKGpuTvJpsUufEAHzlzgv6scS+a9V48YOXekeN7j+r0M9lcQEBAQEBAQEBAQEBA8ZnWANCoSB2HJKngDxWZQNDXgC8aQsNWSLs0wppUU1xZ651iOK0190HxJv/CIGhluW1KzkUlvYEsdwHnzMeBt03ZDZgQV2EHYQZEwO9lmLBG2YTCXV6+4kJYvZkJvYSU7ee0t0QpY1ADdXpg9U4v2b7xbcQeUxvSLQ2ePyrYZ7eESYrBPQqPRrCzpvHAjgRzBlTlpNLal3/Cz05GKLVejyzM19hem7WqYciphyd+su4DncbCJtUzxOPz3hRcjpdq82NV3S/n6ORm2YHE1TUdQGIUNbcSotfxmnkyeu3qdHweJHFxfCidtSebbTR0X4cpltIts6xqzj5TUOqfMAHzlvxY1jh8765ki/Nvr21H5PWTYVBAQEBAQEBAQEBAQEDFicOtRSri4PD+0DzmL0acH90wYcA2xvXcZlsaq6P1ydqqO8uLfSNwh2Mr0fWkQ1Q67Dds7APcOJkTKXmdJ8QXr1OQOqPBdn3vA9Popg+qwy331O2edj7v0t6xIy5zky1xcdmoNzc+5uYiJHkGD0nKuCGXeP83iTpDo4TH85jMJdOliAZAza+yTAjrpSwNxRrL7ysUbvQgkD1H1mry6RMbdB0HkWpkmjwyVAf7Ssmsw7WmWtoXyHrt3NFNGqmPqgKCKSn97Vt2QOKqeLHlw3z3w4JyT9FV1PqmPi451O7T4hOeGoLTREQWWmqqoG4KBYCW0RqNPnl7Te02nzLLJYkBAQEBAQEBAQEBAQEBAQKMbAnlAj/DYU4jEKv5jd/l3tJEgKLCw4bpA0s3zDqKdwLu2xF7+Z7hAj/FdYzs7szM2+52eAHAeEy2hkoVLyR2MuaYSl1kMQK4TDq9RldVZSjXVgCDtXgYmNsq2ms7iWvidBsBUNzhkBP5WdfoDPKcNJ9m7TqfKp4vKzD6A4FDfqNbuapUZfQm0iOPjj2Z26vy7Rr1/k9FQorTUKiqqrsCqAFA7gJ6xGvCvtabTu07lkksSAgICAgICAgICAgICAgICBp5liVWlV7S31GsLi9yNmyByNEcLsqVT+I6q+A2n629JI9C76oJPCQOPi6WuSzbz9ByEiZHGxlJdtzJgcqnhmd7UgWJ4AcO/lMoQ6py+phtQ1CtqlxYEmxtfb9Y8jpUXuJglsYQ2rJ8QYfS/6TIdmQEBAQEBAQEBAQEBAQEBAQEBAoTbfwgeVzjSEklaLaqjYW/E3hyH1k6HnqTF3Cqt2c2HMkyRIOV4TqaSITcre54XJubesxDNDak3in+8RA55rbCJAw4PIVqAPVdjrXOqNijbuvvmW0O3hsKlIWpqFHcN/ieMhLXznCdbRYD3l7SfMP7i485MDz2Br7pEjpUm7dI/EPrs/WTHgd2QEBAQEBAQEBAQEBAQEBAQEBA5WklYrQNvxkL322m30kwI+q0Se0d7axt3KP8APSSh7bRDLVp0VqEXepftclvaw5bpEpegkDWzFb0qnyk+m39IHCZokdnKD+6HcW+9/wBYkbsBA8vm+E6qsSvu1LsO5vxD9fOShtYAC3akbS6aYgjjf7wlsU6gbd6cYQvgICAgICAgUJgWl4FpqwLDiBAsOKgWHFQKHFQKe0mBT2gwLKtbWBHMH7WgcUZUNZL7hTqKx721tw/j+knY6uXE0qSoTfVv4byZA2xioFzVwQRzBH0gcMDYPAfaJHYyc9g/MfsIG+DArA1cxwnWoRuI2qeTD/LQPMVq70WtUUr9j4HjJ0hnoZhfjI0l0aGIvx84HSo177/XhAzwEBAQEChgY2gYXBgYHBgYHBgYyDAA+MDIhgZA4gXdcIFjYgQMbVxygWGrAoWgWGpaBtUsF2R4CRIsJNM257ZIqMY0C9ccYF3t5gW1MZrCzAEHeCARA5eJy+m21QUPwnZ6GTsWZPTY1SusGVbdux38olD0lSotMWmKVuFxGsNxtw8JI2gYFYCAgIC0CmrApqCBQ0hygW9QOUB7OvKBXqBygWnDiBjbBgwMTZd3wLf2b3wNZ6Sq5B4W2Xte8C8dX+QepkbkV61BuVRG5FjY0fmHqI0KUWFV1BN9/wBpI3Tly8zAsbLeRgYXy9husfOBr0x2mDG2oQDa172v+sDMaFM+8XPiRaPULqdSnS90epje0KLiFZruDbgLb/H+0JdSkwI2fYiBfAQEBAQEBAQEBAQEBAQEBA0sVgg5uRA1/wBlrykB+y15CSK/s5eAEDLhsNqnZA34CAgczE4DWYncTvI2QMBy0ni38zSAp5fqm9gfHbJG/RqAbCAPACBtA3gVgICAgICAgICAgICAgIFGMDCasDKhvAugWtugarOYGahAzQEBAtZgIGvUxI4QLKVUkwM707wLqSWgZICAgICAgICAgICAgICBZUEDAYGSk8DNAtfdA1isDPREDJAQLHaBqupMAtGBlSnAzAQLoCAgICAgICAgICAgICAgUMCxkgWhIGUQBgWasC5RAugIFjCBQLAu1YFbQKwEBAQEBAQEBAQEBAQEBAQEChgIAQBgIFRAQECkBAqICAgICAgICB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42088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7965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>
                <a:solidFill>
                  <a:srgbClr val="FFC000"/>
                </a:solidFill>
              </a:rPr>
              <a:t>Vía venosa periférica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La vía ideal para la administración de los concentrados de factor de coagulación:       </a:t>
            </a:r>
            <a:r>
              <a:rPr lang="es-ES" sz="4000" b="1" dirty="0">
                <a:solidFill>
                  <a:srgbClr val="FF0000"/>
                </a:solidFill>
              </a:rPr>
              <a:t>Vía venosa periférica</a:t>
            </a:r>
          </a:p>
        </p:txBody>
      </p:sp>
      <p:sp>
        <p:nvSpPr>
          <p:cNvPr id="4" name="AutoShape 2" descr="Resultado de imagen de via perifer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5124" name="Picture 4" descr="http://www.nlm.nih.gov/medlineplus/spanish/ency/images/ency/fullsize/217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3810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encrypted-tbn2.gstatic.com/images?q=tbn:ANd9GcRXiOqjKJE62_hairVy6aVoiMWTp0CK0ugxaIqdaJ011Ez6yn7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483" y="5144642"/>
            <a:ext cx="197167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nureinvestigacion.es/Img/FOTO-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140" y="3569794"/>
            <a:ext cx="2026196" cy="151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1605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>
                <a:solidFill>
                  <a:srgbClr val="FFC000"/>
                </a:solidFill>
              </a:rPr>
              <a:t>Accesos venosos centrales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/>
          </a:p>
          <a:p>
            <a:r>
              <a:rPr lang="es-ES" b="1" dirty="0"/>
              <a:t>Dispositivo de acceso venoso central </a:t>
            </a:r>
          </a:p>
          <a:p>
            <a:pPr lvl="1"/>
            <a:r>
              <a:rPr lang="es-ES" dirty="0"/>
              <a:t>No punciones periféricas de repetición. </a:t>
            </a:r>
          </a:p>
          <a:p>
            <a:pPr lvl="1"/>
            <a:r>
              <a:rPr lang="es-ES" dirty="0"/>
              <a:t>Particularmente útil</a:t>
            </a:r>
          </a:p>
          <a:p>
            <a:pPr lvl="2"/>
            <a:r>
              <a:rPr lang="es-ES" dirty="0"/>
              <a:t>en niños pequeños </a:t>
            </a:r>
          </a:p>
          <a:p>
            <a:pPr lvl="2"/>
            <a:r>
              <a:rPr lang="es-ES" dirty="0"/>
              <a:t>en pacientes con difícil punción venosa. </a:t>
            </a:r>
          </a:p>
          <a:p>
            <a:endParaRPr lang="es-E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3665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>
                <a:solidFill>
                  <a:srgbClr val="FFC000"/>
                </a:solidFill>
              </a:rPr>
              <a:t>Accesos venosos centrales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/>
          </a:p>
          <a:p>
            <a:r>
              <a:rPr lang="es-ES" b="1" dirty="0"/>
              <a:t>TIPOS:</a:t>
            </a:r>
          </a:p>
          <a:p>
            <a:pPr lvl="1"/>
            <a:r>
              <a:rPr lang="es-ES" b="1" dirty="0"/>
              <a:t>Catéter central de inserción periférica (PICC)</a:t>
            </a:r>
          </a:p>
          <a:p>
            <a:pPr lvl="1"/>
            <a:endParaRPr lang="es-ES" b="1" dirty="0"/>
          </a:p>
          <a:p>
            <a:pPr lvl="1"/>
            <a:r>
              <a:rPr lang="es-ES" b="1" dirty="0"/>
              <a:t>Catéter venoso central de inserción central</a:t>
            </a:r>
          </a:p>
          <a:p>
            <a:pPr lvl="1"/>
            <a:endParaRPr lang="es-ES" b="1" dirty="0"/>
          </a:p>
          <a:p>
            <a:pPr lvl="1"/>
            <a:r>
              <a:rPr lang="es-ES" b="1" dirty="0"/>
              <a:t>Puertos subcutáneos </a:t>
            </a:r>
            <a:r>
              <a:rPr lang="es-ES" b="1" i="1" dirty="0"/>
              <a:t>(</a:t>
            </a:r>
            <a:r>
              <a:rPr lang="es-ES" b="1" i="1" dirty="0" err="1"/>
              <a:t>port</a:t>
            </a:r>
            <a:r>
              <a:rPr lang="es-ES" b="1" i="1" dirty="0"/>
              <a:t>-a-</a:t>
            </a:r>
            <a:r>
              <a:rPr lang="es-ES" b="1" i="1" dirty="0" err="1"/>
              <a:t>cath</a:t>
            </a:r>
            <a:r>
              <a:rPr lang="es-ES" b="1" i="1" dirty="0"/>
              <a:t>)</a:t>
            </a:r>
          </a:p>
          <a:p>
            <a:pPr lvl="1"/>
            <a:endParaRPr lang="es-ES" b="1" dirty="0"/>
          </a:p>
          <a:p>
            <a:endParaRPr lang="es-E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3019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 dirty="0">
                <a:solidFill>
                  <a:srgbClr val="FFC000"/>
                </a:solidFill>
              </a:rPr>
              <a:t>Accesos venosos centrales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Catéter central de inserción periférica (PICC)</a:t>
            </a:r>
          </a:p>
          <a:p>
            <a:pPr marL="457200" lvl="1" indent="0">
              <a:buNone/>
            </a:pPr>
            <a:endParaRPr lang="es-ES" dirty="0"/>
          </a:p>
          <a:p>
            <a:pPr marL="118872" indent="0">
              <a:buNone/>
            </a:pPr>
            <a:endParaRPr lang="es-ES" b="1" dirty="0"/>
          </a:p>
        </p:txBody>
      </p:sp>
      <p:pic>
        <p:nvPicPr>
          <p:cNvPr id="4" name="Picture 2" descr="Picture of person with PICC catheter in right 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08920"/>
            <a:ext cx="3169297" cy="378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241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 dirty="0">
                <a:solidFill>
                  <a:srgbClr val="FFC000"/>
                </a:solidFill>
              </a:rPr>
              <a:t>Accesos venosos centrales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Catéter venoso central de inserción central</a:t>
            </a:r>
          </a:p>
          <a:p>
            <a:pPr marL="118872" indent="0">
              <a:buNone/>
            </a:pPr>
            <a:endParaRPr lang="es-ES" b="1" dirty="0"/>
          </a:p>
        </p:txBody>
      </p:sp>
      <p:pic>
        <p:nvPicPr>
          <p:cNvPr id="4" name="Picture 8" descr="http://zl.elsevier.es/imatges/37/37v65n04/grande/37v65n04-13092491fig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727" y="4019439"/>
            <a:ext cx="2630657" cy="214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eccpn.aibarra.org/temario/seccion3/capitulo45/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89969"/>
            <a:ext cx="35052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827584" y="2780928"/>
            <a:ext cx="324036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s-ES" b="1" dirty="0">
                <a:solidFill>
                  <a:schemeClr val="tx2"/>
                </a:solidFill>
              </a:rPr>
              <a:t>Tunelizados </a:t>
            </a:r>
          </a:p>
          <a:p>
            <a:pPr lvl="1"/>
            <a:r>
              <a:rPr lang="es-ES" b="1" dirty="0">
                <a:solidFill>
                  <a:schemeClr val="tx2"/>
                </a:solidFill>
              </a:rPr>
              <a:t>(implantación quirúrgica) 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5659346" y="2915652"/>
            <a:ext cx="210741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es-ES" b="1" dirty="0">
                <a:solidFill>
                  <a:schemeClr val="tx2"/>
                </a:solidFill>
              </a:rPr>
              <a:t>No tunelizados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49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 dirty="0">
                <a:solidFill>
                  <a:srgbClr val="FFC000"/>
                </a:solidFill>
              </a:rPr>
              <a:t>Accesos venosos centrales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Puertos subcutáneos </a:t>
            </a:r>
            <a:r>
              <a:rPr lang="es-ES" b="1" i="1" dirty="0"/>
              <a:t>(port-a-cath)</a:t>
            </a:r>
          </a:p>
          <a:p>
            <a:pPr lvl="2"/>
            <a:r>
              <a:rPr lang="es-ES" b="1" i="1" dirty="0"/>
              <a:t>De elección por menor riesgo de infección</a:t>
            </a:r>
          </a:p>
          <a:p>
            <a:pPr lvl="2"/>
            <a:r>
              <a:rPr lang="es-ES" b="1" i="1" dirty="0"/>
              <a:t>Cumplir normas de manejo</a:t>
            </a:r>
          </a:p>
        </p:txBody>
      </p:sp>
      <p:pic>
        <p:nvPicPr>
          <p:cNvPr id="4" name="Picture 6" descr="https://encrypted-tbn3.gstatic.com/images?q=tbn:ANd9GcS1y9oZ5LwKybWEYKDOCa14AKOQABSqJ6eVwPl8ocWfv5755i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80691"/>
            <a:ext cx="4032448" cy="302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349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24" t="22942" r="7023" b="46706"/>
          <a:stretch/>
        </p:blipFill>
        <p:spPr bwMode="auto">
          <a:xfrm>
            <a:off x="1475655" y="908720"/>
            <a:ext cx="6078071" cy="23128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907704" y="5734997"/>
            <a:ext cx="5256584" cy="64633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La mayoría de las infecciones por de accesos venosos centrales son evitables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907704" y="3717032"/>
            <a:ext cx="5256584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-15 años de experiencia en un Hospital de Francia</a:t>
            </a:r>
          </a:p>
          <a:p>
            <a:r>
              <a:rPr lang="es-ES" dirty="0"/>
              <a:t>-50 pacientes con hemofilia y acceso venoso central</a:t>
            </a:r>
          </a:p>
          <a:p>
            <a:r>
              <a:rPr lang="es-ES" dirty="0"/>
              <a:t>-25 complicaciones</a:t>
            </a:r>
          </a:p>
          <a:p>
            <a:r>
              <a:rPr lang="es-ES" dirty="0"/>
              <a:t>	-9 hematomas</a:t>
            </a:r>
          </a:p>
          <a:p>
            <a:r>
              <a:rPr lang="es-ES" dirty="0"/>
              <a:t>	-5 infecciones sistémicas (2 recambios)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9884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domiciliario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5445224"/>
            <a:ext cx="5256584" cy="1008112"/>
          </a:xfrm>
        </p:spPr>
        <p:txBody>
          <a:bodyPr>
            <a:noAutofit/>
          </a:bodyPr>
          <a:lstStyle/>
          <a:p>
            <a:r>
              <a:rPr lang="es-ES" sz="1600" dirty="0"/>
              <a:t>Periodo de formación dirigido a padres o tutores.</a:t>
            </a:r>
          </a:p>
          <a:p>
            <a:r>
              <a:rPr lang="es-ES" sz="1600" dirty="0"/>
              <a:t> A partir de los 10 años los niños suelen tomar el relevo</a:t>
            </a:r>
          </a:p>
          <a:p>
            <a:r>
              <a:rPr lang="es-ES" sz="1600" dirty="0"/>
              <a:t>Garantizar seguimiento adecuado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56992"/>
            <a:ext cx="59626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0808"/>
            <a:ext cx="59626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403648" y="170080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/>
              <a:t>Ventajas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331640" y="341970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/>
              <a:t>Desventajas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87231" cy="102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864096" cy="9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1" t="18176" r="35147" b="58882"/>
          <a:stretch/>
        </p:blipFill>
        <p:spPr bwMode="auto">
          <a:xfrm>
            <a:off x="5410620" y="5445224"/>
            <a:ext cx="3481860" cy="1008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1796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Rapidez de acción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b="1" i="1" dirty="0">
                <a:solidFill>
                  <a:srgbClr val="FF0000"/>
                </a:solidFill>
              </a:rPr>
              <a:t>Dispositivos de identificación:  </a:t>
            </a:r>
          </a:p>
          <a:p>
            <a:pPr lvl="1"/>
            <a:r>
              <a:rPr lang="es-ES" sz="2400" dirty="0"/>
              <a:t>Se recomienda que los niños con hemofilia lleven un dispositivo identificador (collar, pulsera, etc.) </a:t>
            </a:r>
          </a:p>
          <a:p>
            <a:pPr lvl="1"/>
            <a:r>
              <a:rPr lang="es-ES" sz="2400" dirty="0"/>
              <a:t>Ayuda a tratamiento precoz con menor morbilidad</a:t>
            </a:r>
          </a:p>
          <a:p>
            <a:endParaRPr lang="es-ES" sz="2800" dirty="0"/>
          </a:p>
          <a:p>
            <a:r>
              <a:rPr lang="es-ES" sz="2400" dirty="0"/>
              <a:t>Facilitar acceso a su tratamiento y administrar rápidamente el suyo propio ante una emergencia</a:t>
            </a:r>
          </a:p>
        </p:txBody>
      </p:sp>
      <p:grpSp>
        <p:nvGrpSpPr>
          <p:cNvPr id="5" name="4 Grupo"/>
          <p:cNvGrpSpPr/>
          <p:nvPr/>
        </p:nvGrpSpPr>
        <p:grpSpPr>
          <a:xfrm>
            <a:off x="1546042" y="5012742"/>
            <a:ext cx="6265021" cy="1512602"/>
            <a:chOff x="1619347" y="5229200"/>
            <a:chExt cx="6265021" cy="151260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94" t="47647" r="7022" b="35588"/>
            <a:stretch/>
          </p:blipFill>
          <p:spPr bwMode="auto">
            <a:xfrm>
              <a:off x="1619347" y="5229200"/>
              <a:ext cx="6118413" cy="1277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72" t="27286" r="24034" b="69628"/>
            <a:stretch/>
          </p:blipFill>
          <p:spPr bwMode="auto">
            <a:xfrm>
              <a:off x="3709627" y="6506669"/>
              <a:ext cx="1937852" cy="235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3 Rectángulo"/>
            <p:cNvSpPr/>
            <p:nvPr/>
          </p:nvSpPr>
          <p:spPr>
            <a:xfrm>
              <a:off x="1619347" y="5229200"/>
              <a:ext cx="6265021" cy="151260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11771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r>
              <a:rPr lang="eu-ES" dirty="0"/>
              <a:t>HEMOFILIA: GENERALIDADES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1"/>
            <a:ext cx="8229600" cy="2304257"/>
          </a:xfrm>
        </p:spPr>
        <p:txBody>
          <a:bodyPr>
            <a:normAutofit/>
          </a:bodyPr>
          <a:lstStyle/>
          <a:p>
            <a:r>
              <a:rPr lang="es-ES" sz="2800" dirty="0"/>
              <a:t>Trastorno hemorrágico congénito (X/r), provocado por la deficiencia de factores de coagulación</a:t>
            </a:r>
          </a:p>
          <a:p>
            <a:pPr lvl="1"/>
            <a:r>
              <a:rPr lang="eu-ES" b="1" u="sng" dirty="0"/>
              <a:t>Hemofilia A</a:t>
            </a:r>
            <a:r>
              <a:rPr lang="eu-ES" sz="2000" dirty="0"/>
              <a:t>: </a:t>
            </a:r>
            <a:r>
              <a:rPr lang="eu-ES" sz="2000" dirty="0" err="1"/>
              <a:t>Deficiencia</a:t>
            </a:r>
            <a:r>
              <a:rPr lang="eu-ES" sz="2000" dirty="0"/>
              <a:t> de </a:t>
            </a:r>
            <a:r>
              <a:rPr lang="eu-ES" b="1" dirty="0">
                <a:solidFill>
                  <a:srgbClr val="FF0000"/>
                </a:solidFill>
              </a:rPr>
              <a:t>FVIII</a:t>
            </a:r>
            <a:r>
              <a:rPr lang="eu-ES" dirty="0"/>
              <a:t>   </a:t>
            </a:r>
            <a:r>
              <a:rPr lang="eu-ES" sz="2000" dirty="0"/>
              <a:t>(</a:t>
            </a:r>
            <a:r>
              <a:rPr lang="eu-ES" sz="2000" dirty="0" err="1"/>
              <a:t>incidencia</a:t>
            </a:r>
            <a:r>
              <a:rPr lang="eu-ES" sz="2000" dirty="0"/>
              <a:t> 1/5.000 </a:t>
            </a:r>
            <a:r>
              <a:rPr lang="es-ES_tradnl" sz="2000" dirty="0"/>
              <a:t>varones</a:t>
            </a:r>
            <a:r>
              <a:rPr lang="eu-ES" sz="2000" dirty="0"/>
              <a:t>)</a:t>
            </a:r>
          </a:p>
          <a:p>
            <a:pPr lvl="1"/>
            <a:r>
              <a:rPr lang="eu-ES" sz="2000" b="1" u="sng" dirty="0"/>
              <a:t>Hemofilia</a:t>
            </a:r>
            <a:r>
              <a:rPr lang="eu-ES" sz="2000" b="1" u="sng" dirty="0" err="1"/>
              <a:t> B</a:t>
            </a:r>
            <a:r>
              <a:rPr lang="eu-ES" sz="2000" dirty="0" err="1"/>
              <a:t>: </a:t>
            </a:r>
            <a:r>
              <a:rPr lang="es-ES" sz="2000" dirty="0"/>
              <a:t>Deficiencia</a:t>
            </a:r>
            <a:r>
              <a:rPr lang="eu-ES" sz="2000" dirty="0"/>
              <a:t> </a:t>
            </a:r>
            <a:r>
              <a:rPr lang="eu-ES" sz="2400" b="1" dirty="0">
                <a:solidFill>
                  <a:srgbClr val="FF0000"/>
                </a:solidFill>
              </a:rPr>
              <a:t>FIX</a:t>
            </a:r>
            <a:r>
              <a:rPr lang="eu-ES" sz="2400" dirty="0"/>
              <a:t>   </a:t>
            </a:r>
            <a:r>
              <a:rPr lang="eu-ES" sz="2000" dirty="0"/>
              <a:t>(</a:t>
            </a:r>
            <a:r>
              <a:rPr lang="es-ES" sz="2000" noProof="1"/>
              <a:t>incidencia</a:t>
            </a:r>
            <a:r>
              <a:rPr lang="eu-ES" sz="2000" dirty="0"/>
              <a:t> 1/30.000 </a:t>
            </a:r>
            <a:r>
              <a:rPr lang="eu-ES" sz="2000" dirty="0" err="1"/>
              <a:t>varones</a:t>
            </a:r>
            <a:r>
              <a:rPr lang="eu-ES" sz="2000" dirty="0"/>
              <a:t>)</a:t>
            </a:r>
          </a:p>
        </p:txBody>
      </p:sp>
      <p:sp>
        <p:nvSpPr>
          <p:cNvPr id="95234" name="AutoShape 2" descr="data:image/jpeg;base64,/9j/4AAQSkZJRgABAQAAAQABAAD/2wCEAAkGBxQSEhUUEhQVFBQWGBoYFRYXFhcYFhkaFx0bFhoYGRcYHikgGB4lHBodITMhJSkrLi4uHSIzODMvNyotLiwBCgoKDg0OGxAQGy4kICUrLCwvMC4sLCwsLCwsLCwsLDQsLCwtNSwsLCwsLC8sLCwsLCwsLCwsLCwsLCwsLCwsNP/AABEIAKABOgMBIgACEQEDEQH/xAAcAAABBQEBAQAAAAAAAAAAAAAAAgMEBQYHAQj/xABCEAACAQMCAwYDBQYEBQUBAQABAgMABBESIQUTMQYiMkFRYQcUcSNCgZGxUlRicpPRM4KSskNTc6HBFSQ0dLOiCP/EABkBAQADAQEAAAAAAAAAAAAAAAABAgMEBf/EAC4RAAICAQMBBwMEAwEAAAAAAAABAhEDEiExsRMiMlFxgZEEM0FhodHhI8HwFP/aAAwDAQACEQMRAD8A7jRRRQBRRRQBRRRQBRRRQBRRRQBRRRQBRRRQBRRRQBRRRQBRRRQBRRRQBRRRQBRRRQBRRRQBRRRQBRRRQBRRRQBRXma9oAooooAooooAooooDw1jL3ifEI55dEXMi1ER91jt3eoAGN8qDkgaix2XFaziMzJFI6LrZUZlXfvEAkLtvudqx8vau7VSXtCveYagJMAB1TUSVwBo1vk7YA/EBm847xPDYt8aWyumGQ6gojOlhqOQ2tlyMYKE+oFnbcZvi7h7dFURSuh0yYLq8iIhIz91FY4GSJBpzjdHCe0NzIQGt9KBWJkbVkhVyCMLp7xwfIYY/s7xbLtddSrGVtD9oqENiUL35THqyU2VVwTnc6gR3d6Adi7Q3zMALUhfsiS8TqcMpMi4DkZBAwQSBqwQSN37Lj92y23MgWN5puWyEMCqhRKzAE5woWRNXRmCsNjioE/am8VWX5ZmcK+XEUwVWE3KXAwxfuHVt1xnodnoe0l3jvWjdxWy5R8kqMDChQCWOG2OMN6qRQG1oqJwm6aWGKR0MbuisyHOVLAEqcgHY7bgVLoAooooBqOTJYY8Jx/2Bp2o8Hik+o/QVIrLDJyjb831ZLCvDXtFakGKv+K38VxNohMkIJEQ0s2doSMhVBG5dQdR8RY7LgsX/HuJb6bfGGJGmKRshDF3WGTkMHYZGPATW7IrNX/Hp0a5WOAOYWhVDliH5xGrIUEjQpyfw8t6AijjN8xlU2/LHJmZGActrVpUjUZyC2ERt+olGPCcsRdoOI40m1GoAjUUkwxEzRawAenLUPpznvbHFJk7W3PdV7ZosmPvd/T3pnjK6nTTkhU67nmbeRqTa9pbp4pZGtChSFZAh1l2ZmZeWBp3KqvTqSR0BzQEebjPEJByxDyiSgMgic4BuBGxGo4H2W+Dk76ugpvhvGeIDBeCRtZTIZDhMx6yAFAJzIOXk7LrydlNSW7WXGt8WknLR5Bq0SayqaACqadySzbZ3C++2j4DePNAkkiGN2zqQ5GNLFfPfBxn8aA87P3cssCvMnLkJYFcMuwYhW0tuuQAcHferGiigCkTPpUnrgE0umbvwN9D+lUyOoNryA4jZAPrSqRD4R9BS6mLtIBUfiLMIpCmdYRiuBk6sHGB571IoNWBhLPjvElAV7bUx+9pcqMsw6hVyFCrsQC3N22Q58TtDxHUGNsd4zlOXJpDaDIDq6ghiIyD16j0qfL2luTHqjtgx+Ykh8TEaYu60mVU/fDD6D8KgSdsrjuf+1dWODow/fJt2m0Asnewwx3d+7+FAS7zi99o1LBhkuXUoEch4kjk3Pn3mC4YHzX3y1P2j4gAxW0Gxk2KSkkIGZV22ySunIyDkEdcUubtXcJFra1AYypEkeXJfMHPYr3N+93B5bEkjBwiTtPeNkJa6ArqCzrK3dMsKNhQoyQkkhJBx9mSNQoBm/4txB27sTxorOuFjYlvtIFVst6K8m4GG0kj2cXj9+iAfLNI2fvI+SC0uDlQAvgjTfpzQ57qnLUva67ZotFrIiapC+qOXLKsUjKD3Dy8Noz5k7DOSKn8P7S3DyQq9qyLI+knEndXlo5YkqAO++kA+SnoRigNdRRRQBRRRQBRRRQBSXQEEEAg9Qdwfwqm7SdrLSwUG6mWMnwru0je6ooLEe+MVV8D+JfDbpiqXCo3kJgYs+XdL4DHPkDmgNcVFeKgAwBgDoBXqtncbg9DXtAFeYoY43NYjivxZ4ZA5QzGQg4JiRnUf5x3T+BNAbiisx2b7e2N/KYraUtIBq0sjoSB1K6wM4zWnoAooooCNb+OT+Yf7RUmo1v45PqP9oqTWODw+76slhRRXhOK2IPaSsYGcADJyceZ6ZPqcAflWN4l8U+GQSGNrjWw2Yxo8ij/ADqCp/AmtHwfjttdqGtpo5QRnuMCRn9peq/QgUBPeMHqAcEHcZ3G4Ne4r2igPMV7VXx7tBbWUfMupViXoM7sx9FUbsfYCsnH8Y+FnOZZVx0zDJv9MA/98UB0CionCuJRXMSTQOJInGVYdD+e4IO2D0NS6AKZu/A30P6U9TN34G+h/Ss8325ej6AXD4R9BS6RD4R9BS6tDwoBRRTF7eRwo0krrGijLO5CqB7k9KsB1EAGAAB6AYHrQ0YJBIBI6HG4zscelYpPizwoycv5k9cazFKI/wDUVwB79K19nexzLqidJF/aRlYfmpxQDzRg4yAcHIz5HcZHocE/nXuK9ooDzFGKz3abttZWBC3MwVyMiNQXkx6lVBKj3OBVLa/F7hblRz3Qscd+KQAe7NjAHvnbzoDeUV4pzXtAFFFFAFNXUwRGdiAqqWJJwMAZO5p2oHHIGeEhBqYFG09NWh1crvtkhcb7b1D4COBN2SuOIRPxK7eUyTtmK3iCmUqxwiguQAAOigZwM9TinZvhrGsSsqXUsjqdaZjU256BpBpwQDnILL0PXy66lyGjSZM7LzE233U7afXDEY96jiSNAsiOCZMKhGG1a9ho/A/kN84rgj9TfibW50vF5HNex99xLgs8cVyjPYu6oSDriTWQokjb/hjJzpIGfTNd7FZiXCIAF1AaVVBjfJCqve29OtX/AA2AxxRoxyURVJ9SoAJ/7Vv9PmlkTtGeWCjwc1+OXF5tFtYW+Q92xDYONSgqoQnyBZhn2B8s1nuG/BmMf/IuXY+QiRUA9d31Z/IVqu1HEoDx21gkXVItu/LbYhJHbUOvQ6I239x61ZNbcsBcli+0hdwDKScKuw7uxAyN8avPBqn1GSSlpi6/2Tjiqtqzllt2dfg/GbEhy8UkwWNyMHEn2Lq2NsgSZz5g19F1yL4l26w2sU5ZsW13DLGGwSEDBdGR7d7z6V1qNwwBByCMg+oO+a2wTc4b+hTJGmLooorYoRrfxyfzD/aKk1Ht/FJ/MP8AaKkVjg8Pu+rJYVzn4wS3Ey23D7VtLXbtzWz0ijALasbhTnf104866NWcv+5ckMP8VdSPtj7MBTH6g76h65b0qc03CDki0I6pUcaT4XxicQtJcFQBruFSIQqxGQhyxYE7DB9RUS77B3UTiTh8dwkkW4Z5EV5Bk4khI05GOqkeY3Oa7PMFLLExwGLSKvTJ6Pg+fi3HvXtq4LFQQeVldgNmkIkYE+beEnp1G1cn/qpXe9L0N+yt0QfhZ2qnvIpIrxDHdWxVZMrpLhhlXK+R2OcbdCOuK3NZ/hiarjIG0asrNt1fQQnr0AY/Vat+I3iwxSSucLGjOxPkFBY/pXZim5wUmqOecdLo+e04Tcdobu4uWl5UKNoiJUuAucqiLqGDpwzHO5b8rfifwdjEJNvPIZgMgSBNDH07oyufXJx71e/DaKGbhtvy1ZVBYXCLgcyQDDFj13IVsgg4rRRwmTJ1ESKQA6spCrk6kYYwTgdeuT5CuTJmnqdSSr8en8m8YRrgpf8A/P1yxsZ4myDFcMMHqupVYj/VqrqNc2+HbJDxTiturDvNFcBfQuCZPyLL+YrpNdsZakmc7VOgpm78DfQ/pT1M3fgb6H9Krm+3L0fQhC4fCPoKXSIvCPoKXVoeFADXH/iJw+fi3EfkkkEVraxo8jY1AySZxlQRqbAwPTDHzrsFZS3GlpYmXDKxLdO8sjM6uMeu/XzDVl9RkeOFo0xxUnucf4f8N435pY3ShM8rKwgXG+PsipbIJwM4PiFMQdnuJcPl+a4fFPGue9ESrSDTglJo1P2gPUYGcHyNdiZFkLKxyYwqY2HdxlSR0PdYjO2cn02etJ+YDIDnWdiBgEL3AV9iBnOT1rml9VpVp3xyarDezJ3YvtB8/ZxXGgxswIdD910JRh9MjIzvgil9sOMfJ2VxcgZMUZZQehbooPtqIrzs5H/iSBdKuQF6d7RlTJt5HYDzwoql+MF+kPC5uYNQdok05wWzIpYD/KGruhJyim0c7VOjkvZn4eTcSQXl1clecxc93VK4zjXqJwufLY7YpXbj4Xi0t2ntpHkVN5Uk06tPQupUDp5jHTJztg9Qt4YzEksORFyka3UaVSNcA6sdfARtv0Ip08PEqsCTpkWRJhlWWTUOWCNthgtsP4eu5rg7ed6tW3kdHZxqqLb4e3pm4bZyMcsYUDH1KjST+YrQ1g/gpdh+FxoHDmGSWIkezll/NWU1vK9E5gooooAoNFFAYPtt2cuHglitpHSKVtRKDMseTqdVAZSyMd9jqG4AYEaeZp8OJE5TW91OJlJz/wC1uUKk9DGAvd22OTg+uNq7d2p478nGshjaRC2htJ7wZgRGMeeqTSnsXB6ZIbuuOPHcW9u0OXnXUCHyq6N5wTp+4CuD94tjbFZ9mk9tvgvr8xHAuHzHQ9zgFFGlRjJfGGkfBIU9cICQASSScBdBigV7VoQUFSKttu2cA438PuKpxQ3EK8/7bmxztIuMZyqyamDDC4QgDoNq6Fxi0SUpz5pbV06ospjDeuD0cejLv9DsN4azfBe0Mtys+IArQfZspk2NwueZGDp8A7mH89XQYrPLhWTfhoviyOD2MP8AErs7f38cEdpDqgDamLOEYsBpVirnOkAnfcknOOmd52F7PNYWccDyvK43dmZioJ+7GGPdQDYAfXzqw4FxL5mPmhdKMTy8ncqNiSPLvZGPb3qxq2KEYxSiRk1KTUuQorwGva0KEe38Un8w/wBoqRUe38Un8w/2ipFY4PB7vqyWFQOMcP5yAA6XUh43xnS4yAceYIJUjIyGIyOtT6DWrVrcg4r2v7Fz3N3zbqeaKMYCrHFJIigDBMUiEgZOTl1U+1SPh12ZvLSRwkrTwuCArRyxxK2c83MuN+uVQNnO5GMjpY4q3zXy/L3xr1Z25WMaunXmd3T+NNdnuNNcvOpiMYgflMS2cyjJYAYGV0GNg3nrxgYrLsk1X48jVuUd2t+Sx4bZiJAudR3LsRgsx6nHl6AeQAHlWc+KXAbi9sHhtWIk1KxTVpEqjOYyfxzvtkDO1a6itUqMjjfwu4FxCxjmW7t2SBmDL3lZ1bGljpQk6SAN+oIzjGSNNwa0SNn5M0107dFaUyBfPcjZf5m3xtv0Op7S8X+UgM5XVGhBmwcMsZOGdR94rnOnzGcb4Bq+LdpZbe3gme3y0+E0CQdyaQZhjLYwVZu4WHhJBwRkjnyfTRnLVZtDNKMaOd9k/h7xB+Jtd3pNuocuxjlGqTPSNTGchMYBzjYYxvkdtpMecDOM+eOmfalV0rYxCmbvwN9D+lPUzd+Bvof0rPN9uXo+gQuLwj6Cl0iLwj6Cl1aPhQCqfjXDXZhLDjmqNJVtlkTrpJ8iDup8ssPvGrimbyRlRmRdbBSQucaiPLPlSSTVMmN3scEv/h7M8kz3F3OJnBxqt5tyTnSzIWVlwSMIT5fQ7b4f8BvI4OTLIzpq2ldXQomMGOMSd9jtsSoC52zjFae57UBLQ3fLYwhh08ZjJC8zRj9r7vpv7Ve2Ts0aNIoRyoLKDqCkjJXOBnB2ziqdmpc7ovJuLrhjkEQRQqjCqAFA6ADYCuW/Grshe3phktcypGGDQawuGJ2kUMQCcZB3yNsdTXVaK1Mzl/ZfhtzDw5LfiAa3IBVJEkGVQHKhnXIjYdNyQR+IqZNZzCyli4ez3MxUhZHlyAW7uQ57uQOijz6+taW44663q2giyXXmK+rbkgESMRjxLJoXT5hwc7EB6x4sz3EkHL08rxtq8mOYtO2+pck+mMb5rlf00Nd/sdEck3BpfgwXwc7A3Nizz3TNEWGlbdZMr/1JAp0s2NgN8bnrjHVq8Fe11HOFFFFAFFFFAU3aLs+t5oWVjylEmYwPE7qY1cnP3AzkD9og7FRTg4STLbStIWaCORD3fGZBGC/Xu+Dpv4qtaKAKrlu2+bMWe4IQ+Mb6i5Xr9BViap1H/v2/+sv/AOjVeCu/QhlrKpIIU6Tg4OM4PkcedZ3h/ZNYEkSOV15sSRyHA1M66tc5I/4kgfc+wNaWiqEp07RB4Xw9YA6psjPqVfJMgAqvtkFvqTU6iioSoltt2woooqSCPB4n+o/QVIqPB4n+o/QVIrHB4Pd9WSwrw17RWxBUJwTE/P1kya2JOBvGV0CL2UEBvqM+dP8ACuG8kzHVq50zSnbGNSounrv4OtWFFQlRaUnLk8NV/AbtpYQ7nJLSDYY2V2Uf9gKsDVR2U/8AjL/PL/8Aq9aJdxv9V/sp+R/jPCVuRGsh+zSQSPHgFZNGSitnyD6X+qiqi67GpLBFBJK7JDDJFHnGoM68tJsnfmImQD/ETWooqhIiFSFAJyQBk+p9aXRRQBTN34G+h/SnqZu/A30P6Vnm+3L0fQIXF4R9BS6RF4R9BS6tDwoBUXiNsZY2jDFNY0kjqAdjj0OMjPlUqirEp1uUNz2dDW01sr6ElYle7kRglWKgZ3GoE/5qvq8xXtA227ZX8ZumjEWk41TRods91jg1PFVPaTpB/wDYi/3VbCrtd1FVyUUvZwNci5Mjc0SKynA2jWNouR7oS7P/ADHPkKfseCiOXmhiXIk5hwO/rYMM/wAgGB7GrejFZ0XUmuDwV7RRUlQooooDw1n+Di4mhjlNyVLrnAjjwPzFW3FOJRW8bSzyLFGvidjgDPT8faqnsx2gsZQsFpcxSFF2QPl9I88HfarqVJkNbk35Gf8Aem/pRf2pq5tbhUZvmm7qk/4UXkM+lXNVHaDjtrbKFu544RJkAO2CR0OPPz60U3f4+EKGeHQ3EkUchuWBdFbHKj21AHHSljg8vM5nzLayujPLj8IJbGMepr3s1xq0uIwtpPHKsYCkK2SoGw1Dr5dTVzUvI7dV8L+CNJQcWS4hhkkFyxKIzAGOPB0jOOlSY7OcgH5ptxn/AAo/7UntPxS1ghIvJUijlBTvNgnI3C43O3p0p3gnG7a6Um2mjmCYDaGDY9M4p2m34+EK3PPkZ/3pv6Uf9qicUE8MZk+YLYK90xxgHLBeoHvV/Wd7R9o7CImC7uYo2IDFC+GwCGBwNx0/Ginur6INeRohRUPhXFIbmMSW8iSxnYMjBhkdRt0PtUysyxHg8T/zD9BUio9v4pP5h+gqRWODwe76sllZx2d0WMRtpLyomrAOAxwdjtXnyM/7039KP+1RO0fHLKBo0u7iOJtQkQM+DlTsT/DnzO1WnDOJw3MYlgkSWM7BkYMMjqMjz9q6VKlS6Fa3I3yM/wC9N/Sj/tUO+FwjwqLknmuUJ5Ue2EZ89P4cVf1mOLdq+GpKFnu4UkhfOkyDKsQVwwHsT9KmOTfevhENFn8jP+9H+lH/AGpmz4PLEoRLlgoJOOXGfESx6+5NW1rcJIivGyujDKspBUg+YI607UdpLjb4X8E6UZ+4W4WaKP5k4kDknlR7aAD6e9S/kZ/3pv6Uf9qr+Ldp+Hw3CrPdQxzRA91nA06wM6vQ4A2O9aG3nWRQ6MHVhlWUgqQehBHUVLyccfCIor/kZ/3pv6Uf9qatZJUuRE8vMUxF90VSCGVfu+xNXDHAydgKyq9suGNOGF7BzcGIfaDG7A49OoG9Qp+fRE0aumbrwN9D+lOg01d+Bvof0rDN9uXo+hI5H0H0FKpMXQfQUqrQ8KBSF5pLiVEm5axiPACI2dYJO7D2p75G4/em/pR/2qrg7W8NE7gXkHNdlRhzBuy5UAZ29tq1IrVz8uiIoqvkbj96b+lH/aoditxI8y/Mkcpwg+yj3yivnp/Fj8Kur68jhRpJXWNFGWdiAoHqSaoOC9qOHSTMlvdwvLM2vSJASx0hcKD7KNhvUrI6fHwiKJd1waaTTrumOlg4+yjHeXcHpT3yNx+9H+lH/arWmrmdY1Z3ZURQSzMQFAHUknoKh5Jfp8InSii4WtxKHJuSNErx7RR76G056edTfkbj96b+lH/aq/gHabh8jmO2uoZHkdn0CQaizHLYB3rS1Msm+1fCISKr5G4/em/pR/2pfZ66aWBXc5YlgTgDOlmXoPYUvjHGYLVA9zKkKE4DOwAJ9B6mq/sxxyymBhs7iKXRliquGYBiSTjqRk9ahzuNPoia3L+iiiqEnKPif2Pk4hNrW6aOKMKDE4d4w+N3RFOxwwB29d+tUdv8MhCEls7pzeQESBiuI3PUIuOmcEdT1IPWuv8AELFi2tMEkAMp2zp3Vgf2h79dtxioXDuDFVCPkpk6tekswyTpwnd077+oz65rkn22ul/XuarRW5dC5Xl8wkBNOrUdgFxnJz0GK5XxLgFtxW8kvZpGmt9orZYydBSNdTuzLuBzC4xt0zvkV0TtNwUXlrLba2iWVdJZANQGQSADtggYPsTVLwPsUtlbLBAxcd7mF+6zM2e+CowCAdOMdAN9t9sqk490rCr3MNwbs1Fwe8W9W6KWqkxzLKhDaZFOnvDxjVoI7ufP1rsttcLIiujB0dQyspyrKwyCD5giszxTsbFeQ8m6B0DBQI2GUr9/Xjrju9OmfXa84JwqO0gjgh1cuMaU1MWOMk9Tv51OLVp7xE6vY5D2v7ASXl0Z3vWEUjty1lV5DGpJbSp1YVcAkZxjIHWp/ZjsOLG7gubS4kKA8q4Rx41OVJGANg2DjB6ZBroHEeFMdYTwvnw6QyM3UqG7pBO+/nnrnZ3h/DCNPM3CYwDgksAAHbG2R5AfXyFYf5tdfr7UadzSTuJ8Rit42lnkWONcanc4UZOBv7k4xXJI+wlvdNLc3jyyTXJaVSpISNZGIiA0jvNpAADZG2MV0Ht52SHE4FhaZ4VVw+UAOogFcEHy7xNEfZsRRxwxAGJAoUFsMNAxvsQwO58sZP4a5lKu7+3JSDV7mJ7B2EfBrgrLdryLsaYxIpjYTRsAFIzgEhmBOw7oHpXWhWP472Atr/QbwMXQtp5blQFbGUJx3hkZzsck9K18aYAA6AY33O3v51fHq0rVyVlV7DNv4pP5h/tFOXDhVYt0AJOM5wBk9Kbt/E/83/gU+RmqYPB7vqwzg958L5JbjXdXzNrGol1Z5iowNJkY6dQyB+grV/D/ALLHh95qgmZ7O5jP2bghhIMMjdB90OM4HofKtXecHcjQudIIKshXUApyFIfbA6ZG/wBDvVlYWOk63A1fdHXT67+p86yh2znv/RrLRp2Gu03GY7WBmeREdgVhDMBrkIOhRnqSa5SnwtteSyyyTtc9XmAJ7+NbKqYww3yc5PnkVvO2/YOPictvJNK6rBn7MBSrhipYEnpnSB9KsJuDtqXABVM6DqI2Ixhhg9BjcdcVpmU9tN+xWGn8mY+Gipw7PD5rpJHkPNtlIKko47wCknG6lsZ3yTitn2ljZ7WREd4nddKSIcMrNsrA+x3PtmqWb4f2st1FeSa/mIyp1I5RWZDlSQN9vD18IAOa1F1AHQo3QjHv9R7jrmtFq078lHVnCLX4VqJWa8uy4BywRGDsW3yWfOeuTgH3NdE+GfA5LATWzSmWHIkgJGCoOQ646DfSdtjqJ9atpeFSl0Jz3dXhKhH1DT3g3eX3A+mTVvYWegEnBdvER7dAPYfqSfOsMTyuXe4/7g0norYzvxEug8Bso5kS4utKIuoa+WWHOYDO4EYeufX/AMLrNolWGSaOQf8AEZS4fJ0gsmAAuRsVx+NbzifYCOfiIvpJpCVUBYsLpUqpVSG67ElgP2qsP/R5NWe6DjTqydOM5yEx1zvjOPerZlktaf8AmIONbkP4dcQVYFsZJ0lurUMkgBOrQrERtg9e5ozucE4O9am88DfQ/pWd4P2EtLa7a8iEglYNkFzo7+NR0+5Gd8771orzwN9D+lXyfbd+T6Gf5FxeEfQVl/iNw2S6thBDO8DuxJZSwBQAhlfSQSpyBjPn54NaiLwj6Co3ErTmLgYDA5UkZwf7EZH41O+ju80FV7nDeG/CqHSRNdMXbKII4yoVhndg2SR3T+yPfpXWuwEEsNmkM8nNkhLJr33QHMZ338BWkrwiXmFsEZULgspjGDnIx3j9DgfSr2ztRGukfUnzJPUn61lheRyblwaT0VsYX4ixx8QZLIThUiYzXgjYF1VF7ikeRJbPQ4059KyPGPhfCWVrOWS3kXGA6sw1oNQOo4Mb9D18s4rb8H+HiW9xcXQmeWaYsVLqMLrbWwOOuensKuIeBk6g4AVzmTvFtQOxUbDY77nfc+tMiya+7/XuIOOncldl+PRXkKvFIkhXCy6fuyADUCD03rI/FXs1Lf6Y47hoURdUqEO0T75UlFO7DB8j5e1aHsf2LteG8z5bmfa6dWty3hzpAHQYyferTidiXwyY1DIIOwZT1Uny33HXz9c1rk1ae7yUjV7nFrb4Tx8saLxvmhiRHVCsa46DbvKckHOrI9K7XwOZ3t4jL/i6F5n/AFAMP/8A0DVZacJfL5LAOxYliuVBxkJo+nUnP1xira9sdcLwoTEHRkDIBlNQK5UdMjOaph7Tdy4LZNP4Ob9qeFQcXvBI0xltLZREFhbOqd2JkUlckAKEzjrnY7GqVexMVhdJfWtw0UUDLJIkisRyidLhZOrLp1bYJJGNzW27KfD9OHQskEhkdm1O0mF1DACqNPh04yOvib12sLnsok8LW9wPsWXBAbLk9Q2rGAVO4264PlVZLJ2m3H7ErTpL7hnEI7iJZYXWSNxlXU5BGcfqMYqVVR2X7PQ2EAgt9fLBLd9ixy2538voKt66TIx/b7ickBg5UrJzCUmChTy4CyLJdb9DFlQDuPtDkHFS53m/9TiiErcgwtMU28UREOkn9lucHx6xj1NT+MJADmaNWWSN43ZgCDHgsYz66t+757+wPllxC2llBTeQAxhtBBC7MVyR0OnPvp9qAt6x/aDiUicRt4UmZYpAnPAAPKIZjCAfu89g0Z67JtgnNbCqfivy8bEzRrh8O7lQQWg0tH9WHiUfwkigKeDiUh4q0HOYwAFxsMc7Quq21eixss2OuX64XFa+qiye1kcBFXWGaZe5ghm7jSbjYkPjPmGqZxS+EEZdgSB5KMnoT0/CgKbiF84vo4hIwjbSX2GFYayiZ8uZg5/kH7VK4LJMb26R5C0UWjlr5/bDmHV66cYX2Jp1uJ2pYbZZ2VgeW3eZcBCDjc7DH4U1YcctzIzKukyEAvg5fTlFJ29Bt7GoSovOSaVLhGjNZCz4nIeKSQGVjAqu6d3ZpNMQeHX5iNXD46kyde4avrjiqiHnKGdcgAAEMSWEeADvnJqvjv7MEEKAFMkgbQQFZyA7ZP3m5u+OoNSUEdm755JpldyyptFkY1oWcczPmcqU+i5+9WkrP2vGLVQrKujSGRe4fAnewMDYYAbHuvmav0bIBHQ1CVIvkkpStKhi38Un83/gVIqNbeKT+Yf7RUmssHh931ZVmP4RxGR+JTwtM5hQO0IwAHYmMTLq+8ISygf9Ug5K1M7CyyvA7TymVhNLECcDa3c2+rA2y5jLn3b0Ap43NtA4BjVGR25YVMtmbDuygD77E5PmQc71YcIeEoeQAE1sSAukanPMZsfxFtWfPNbEE01iOy3E3l+c51w+mJcQsQFzBmTRdfxMxVkz0IiBA71ajinEFi0hlZg+QcDOAOpx+P6/jVpeWQAURgLy1iX7LAKKXCxgYyVDI22MZI9aErkf7I3cksTNMx5msh0IxowF0gDyyul/89XjVS2HGrcnK915CurukEscIATjvH7uf4T5Crl0DAgjIIwR7GoSpFpyUpNpUYTszfz3EF5m5cuiabZyqjMQ1mG7wNmMm+TsCE6DJrS9kLh5bOCaVtTzIJm9F532gQfwqGCj2FR0v7SM4ZFjYoIiAm4jQsFRtI2Vck46DVtkHNW/DuXykEQ0xqNKqBgKE7unHljGMe1SUEcZdVglLSGFRG5MoxmMBSS4ztkdd/Sspwrik72DzSuy3XM3iwBokBVUgC5OzjSTv/xCcjyv+L38QYwzIWQoGYldS9WOCP8AIW/Cor8UtQS2jDsebumGZlVU5h9CEwMnfC+1Q+C0HUk2WXAJS9vGxYuWXLE7HUTlhjywcjHlipV34G/lP6VA4ZxSBiI4tss22kqNX+I/Ude9n86n3fgb6H9Kzy/bfo+gk7laHIug+gqr7VXBjtJnWQxsq5RgNR1gjQun72psLp89WNs1aR9B9BUXiqKYyXj5gQiQLjPeQh1IHqGAI89tqvDwoqY644lcNw6GdZmSd7gRyjCkI88ptXiAx0hd+76mIZzk53aLgAbnHmev41QPxGyIZCFIDiVsISvMDCQPkDBYMNWfbPlWgqwKbtTdPHCGiJ5oYaExnmHfKEemnJ9tOfKqvjPEGSG2aKZjrXvvgEmIga5z6FMg56DVjFWD8cgJJdW1RE4OhiRkAZGBtkMRnzwaiz8VtV0osQYGMrjTgCMkApuOhOdv4T7VVpm0MkYpWuDTJVJ2uvJIYQ8JPNDdxAM6+62oEeeFy/UeGp1lxOOTCod9OoDGO6Dp2/EYqtTtDbvpdlfUNlzGxI17Y6bE4/L2qXwUhJRlbVkTiUkom4esM7GKY6ZG2LOsafMBwcbahGUb2kOMYFaysw/F7ZSgSMFYR9mwXSI9imEGP2M9PI1d2XEY5c6CTgKTkEbOMqRn1FSVfJm+3fEpIXtxFKycwss4AB0QFkD3O/Ro2KqD0+0JwcVK4neut9FEJGEbBeaMbIw1mNc+XMwwPXwDpqr08UtplJliy0ictlaPUWjYFtJJGCpBz/mFLbjNplu7kZDM2gnvx4C9BuRhcH+Woasvjkotto0K17UezulkBKeRKn2I6ipFSZjU1uj+NVbGcagD12PX2ryO1RTlUUHfcKAd+u4+g/KnqKAKantkfxorfzKD1+v0FO0UAzHaop1KihsYyFAOPTI8qckjDDDAEehGRSqKAjtZRkYMaEb/AHV8+vl50fJR/wDLT18K9euenrvUiigG0gUAKFUKMYAAwMbjA8t6bNhFjHLTHXGhcZ6+ntUiigI3/p0WMcqPHpoX3Pp7n8zUgCvaKAbjiwWP7Rz/ANgP/FOUUVCilwBhrOMnUUQnOclRnO2+cddh+VKWMIMKoUdcAAbnqdqdoqQMlA3iUHYjcA7HqN/I0lrGI9Y0Plui9N9un8R/M+tPgV7QEdbKMYxGgwcjursR0PTr71IoooCOLKPOeWmfXSv19PUn86ejjCgBQABsABgD6AUqigG5IFbxKrdOoB6bjr6GmzYxE5MaZ230LnbGPL2H5VIooBmO0jUgqiAjoQoBGcA4x02A/KlypqBHqMUuioaTVMHijArySMMCGAIPUEZB+opVFSCP8jFv9mm5ye6u5znPT13qRRRQDJtI/wBhP9I9v7D8q8+Sj/5af6R7e3sPyp+igGYrVFJKoqk7EhQCfPqPevBZx/sJ5fdHl08ven6KAjiyj/5af6V/tTkVui50qq564AGceuKcooBk2kf7CdAPCOg2A+mCaQOHxf8AKj/0L7+3ufzqTRQCIolXZVCjOdgBuep2pdFF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u-ES"/>
          </a:p>
        </p:txBody>
      </p:sp>
      <p:sp>
        <p:nvSpPr>
          <p:cNvPr id="95236" name="AutoShape 4" descr="data:image/jpeg;base64,/9j/4AAQSkZJRgABAQAAAQABAAD/2wCEAAkGBxQSEhUUEhQVFBQWGBoYFRYXFhcYFhkaFx0bFhoYGRcYHikgGB4lHBodITMhJSkrLi4uHSIzODMvNyotLiwBCgoKDg0OGxAQGy4kICUrLCwvMC4sLCwsLCwsLCwsLDQsLCwtNSwsLCwsLC8sLCwsLCwsLCwsLCwsLCwsLCwsNP/AABEIAKABOgMBIgACEQEDEQH/xAAcAAABBQEBAQAAAAAAAAAAAAAAAgMEBQYHAQj/xABCEAACAQMCAwYDBQYEBQUBAQABAgMABBESIQUTMQYiMkFRYQcUcSNCgZGxUlRicpPRM4KSskNTc6HBFSQ0dLOiCP/EABkBAQADAQEAAAAAAAAAAAAAAAABAgMEBf/EAC4RAAICAQMBBwMEAwEAAAAAAAABAhEDEiExsRMiMlFxgZEEM0FhodHhI8HwFP/aAAwDAQACEQMRAD8A7jRRRQBRRRQBRRRQBRRRQBRRRQBRRRQBRRRQBRRRQBRRRQBRRRQBRRRQBRRRQBRRRQBRRRQBRRRQBRRRQBRRRQBRXma9oAooooAooooAooooDw1jL3ifEI55dEXMi1ER91jt3eoAGN8qDkgaix2XFaziMzJFI6LrZUZlXfvEAkLtvudqx8vau7VSXtCveYagJMAB1TUSVwBo1vk7YA/EBm847xPDYt8aWyumGQ6gojOlhqOQ2tlyMYKE+oFnbcZvi7h7dFURSuh0yYLq8iIhIz91FY4GSJBpzjdHCe0NzIQGt9KBWJkbVkhVyCMLp7xwfIYY/s7xbLtddSrGVtD9oqENiUL35THqyU2VVwTnc6gR3d6Adi7Q3zMALUhfsiS8TqcMpMi4DkZBAwQSBqwQSN37Lj92y23MgWN5puWyEMCqhRKzAE5woWRNXRmCsNjioE/am8VWX5ZmcK+XEUwVWE3KXAwxfuHVt1xnodnoe0l3jvWjdxWy5R8kqMDChQCWOG2OMN6qRQG1oqJwm6aWGKR0MbuisyHOVLAEqcgHY7bgVLoAooooBqOTJYY8Jx/2Bp2o8Hik+o/QVIrLDJyjb831ZLCvDXtFakGKv+K38VxNohMkIJEQ0s2doSMhVBG5dQdR8RY7LgsX/HuJb6bfGGJGmKRshDF3WGTkMHYZGPATW7IrNX/Hp0a5WOAOYWhVDliH5xGrIUEjQpyfw8t6AijjN8xlU2/LHJmZGActrVpUjUZyC2ERt+olGPCcsRdoOI40m1GoAjUUkwxEzRawAenLUPpznvbHFJk7W3PdV7ZosmPvd/T3pnjK6nTTkhU67nmbeRqTa9pbp4pZGtChSFZAh1l2ZmZeWBp3KqvTqSR0BzQEebjPEJByxDyiSgMgic4BuBGxGo4H2W+Dk76ugpvhvGeIDBeCRtZTIZDhMx6yAFAJzIOXk7LrydlNSW7WXGt8WknLR5Bq0SayqaACqadySzbZ3C++2j4DePNAkkiGN2zqQ5GNLFfPfBxn8aA87P3cssCvMnLkJYFcMuwYhW0tuuQAcHferGiigCkTPpUnrgE0umbvwN9D+lUyOoNryA4jZAPrSqRD4R9BS6mLtIBUfiLMIpCmdYRiuBk6sHGB571IoNWBhLPjvElAV7bUx+9pcqMsw6hVyFCrsQC3N22Q58TtDxHUGNsd4zlOXJpDaDIDq6ghiIyD16j0qfL2luTHqjtgx+Ykh8TEaYu60mVU/fDD6D8KgSdsrjuf+1dWODow/fJt2m0Asnewwx3d+7+FAS7zi99o1LBhkuXUoEch4kjk3Pn3mC4YHzX3y1P2j4gAxW0Gxk2KSkkIGZV22ySunIyDkEdcUubtXcJFra1AYypEkeXJfMHPYr3N+93B5bEkjBwiTtPeNkJa6ArqCzrK3dMsKNhQoyQkkhJBx9mSNQoBm/4txB27sTxorOuFjYlvtIFVst6K8m4GG0kj2cXj9+iAfLNI2fvI+SC0uDlQAvgjTfpzQ57qnLUva67ZotFrIiapC+qOXLKsUjKD3Dy8Noz5k7DOSKn8P7S3DyQq9qyLI+knEndXlo5YkqAO++kA+SnoRigNdRRRQBRRRQBRRRQBSXQEEEAg9Qdwfwqm7SdrLSwUG6mWMnwru0je6ooLEe+MVV8D+JfDbpiqXCo3kJgYs+XdL4DHPkDmgNcVFeKgAwBgDoBXqtncbg9DXtAFeYoY43NYjivxZ4ZA5QzGQg4JiRnUf5x3T+BNAbiisx2b7e2N/KYraUtIBq0sjoSB1K6wM4zWnoAooooCNb+OT+Yf7RUmo1v45PqP9oqTWODw+76slhRRXhOK2IPaSsYGcADJyceZ6ZPqcAflWN4l8U+GQSGNrjWw2Yxo8ij/ADqCp/AmtHwfjttdqGtpo5QRnuMCRn9peq/QgUBPeMHqAcEHcZ3G4Ne4r2igPMV7VXx7tBbWUfMupViXoM7sx9FUbsfYCsnH8Y+FnOZZVx0zDJv9MA/98UB0CionCuJRXMSTQOJInGVYdD+e4IO2D0NS6AKZu/A30P6U9TN34G+h/Ss8325ej6AXD4R9BS6RD4R9BS6tDwoBRRTF7eRwo0krrGijLO5CqB7k9KsB1EAGAAB6AYHrQ0YJBIBI6HG4zscelYpPizwoycv5k9cazFKI/wDUVwB79K19nexzLqidJF/aRlYfmpxQDzRg4yAcHIz5HcZHocE/nXuK9ooDzFGKz3abttZWBC3MwVyMiNQXkx6lVBKj3OBVLa/F7hblRz3Qscd+KQAe7NjAHvnbzoDeUV4pzXtAFFFFAFNXUwRGdiAqqWJJwMAZO5p2oHHIGeEhBqYFG09NWh1crvtkhcb7b1D4COBN2SuOIRPxK7eUyTtmK3iCmUqxwiguQAAOigZwM9TinZvhrGsSsqXUsjqdaZjU256BpBpwQDnILL0PXy66lyGjSZM7LzE233U7afXDEY96jiSNAsiOCZMKhGG1a9ho/A/kN84rgj9TfibW50vF5HNex99xLgs8cVyjPYu6oSDriTWQokjb/hjJzpIGfTNd7FZiXCIAF1AaVVBjfJCqve29OtX/AA2AxxRoxyURVJ9SoAJ/7Vv9PmlkTtGeWCjwc1+OXF5tFtYW+Q92xDYONSgqoQnyBZhn2B8s1nuG/BmMf/IuXY+QiRUA9d31Z/IVqu1HEoDx21gkXVItu/LbYhJHbUOvQ6I239x61ZNbcsBcli+0hdwDKScKuw7uxAyN8avPBqn1GSSlpi6/2Tjiqtqzllt2dfg/GbEhy8UkwWNyMHEn2Lq2NsgSZz5g19F1yL4l26w2sU5ZsW13DLGGwSEDBdGR7d7z6V1qNwwBByCMg+oO+a2wTc4b+hTJGmLooorYoRrfxyfzD/aKk1Ht/FJ/MP8AaKkVjg8Pu+rJYVzn4wS3Ey23D7VtLXbtzWz0ijALasbhTnf104866NWcv+5ckMP8VdSPtj7MBTH6g76h65b0qc03CDki0I6pUcaT4XxicQtJcFQBruFSIQqxGQhyxYE7DB9RUS77B3UTiTh8dwkkW4Z5EV5Bk4khI05GOqkeY3Oa7PMFLLExwGLSKvTJ6Pg+fi3HvXtq4LFQQeVldgNmkIkYE+beEnp1G1cn/qpXe9L0N+yt0QfhZ2qnvIpIrxDHdWxVZMrpLhhlXK+R2OcbdCOuK3NZ/hiarjIG0asrNt1fQQnr0AY/Vat+I3iwxSSucLGjOxPkFBY/pXZim5wUmqOecdLo+e04Tcdobu4uWl5UKNoiJUuAucqiLqGDpwzHO5b8rfifwdjEJNvPIZgMgSBNDH07oyufXJx71e/DaKGbhtvy1ZVBYXCLgcyQDDFj13IVsgg4rRRwmTJ1ESKQA6spCrk6kYYwTgdeuT5CuTJmnqdSSr8en8m8YRrgpf8A/P1yxsZ4myDFcMMHqupVYj/VqrqNc2+HbJDxTiturDvNFcBfQuCZPyLL+YrpNdsZakmc7VOgpm78DfQ/pT1M3fgb6H9Krm+3L0fQhC4fCPoKXSIvCPoKXVoeFADXH/iJw+fi3EfkkkEVraxo8jY1AySZxlQRqbAwPTDHzrsFZS3GlpYmXDKxLdO8sjM6uMeu/XzDVl9RkeOFo0xxUnucf4f8N435pY3ShM8rKwgXG+PsipbIJwM4PiFMQdnuJcPl+a4fFPGue9ESrSDTglJo1P2gPUYGcHyNdiZFkLKxyYwqY2HdxlSR0PdYjO2cn02etJ+YDIDnWdiBgEL3AV9iBnOT1rml9VpVp3xyarDezJ3YvtB8/ZxXGgxswIdD910JRh9MjIzvgil9sOMfJ2VxcgZMUZZQehbooPtqIrzs5H/iSBdKuQF6d7RlTJt5HYDzwoql+MF+kPC5uYNQdok05wWzIpYD/KGruhJyim0c7VOjkvZn4eTcSQXl1clecxc93VK4zjXqJwufLY7YpXbj4Xi0t2ntpHkVN5Uk06tPQupUDp5jHTJztg9Qt4YzEksORFyka3UaVSNcA6sdfARtv0Ip08PEqsCTpkWRJhlWWTUOWCNthgtsP4eu5rg7ed6tW3kdHZxqqLb4e3pm4bZyMcsYUDH1KjST+YrQ1g/gpdh+FxoHDmGSWIkezll/NWU1vK9E5gooooAoNFFAYPtt2cuHglitpHSKVtRKDMseTqdVAZSyMd9jqG4AYEaeZp8OJE5TW91OJlJz/wC1uUKk9DGAvd22OTg+uNq7d2p478nGshjaRC2htJ7wZgRGMeeqTSnsXB6ZIbuuOPHcW9u0OXnXUCHyq6N5wTp+4CuD94tjbFZ9mk9tvgvr8xHAuHzHQ9zgFFGlRjJfGGkfBIU9cICQASSScBdBigV7VoQUFSKttu2cA438PuKpxQ3EK8/7bmxztIuMZyqyamDDC4QgDoNq6Fxi0SUpz5pbV06ospjDeuD0cejLv9DsN4azfBe0Mtys+IArQfZspk2NwueZGDp8A7mH89XQYrPLhWTfhoviyOD2MP8AErs7f38cEdpDqgDamLOEYsBpVirnOkAnfcknOOmd52F7PNYWccDyvK43dmZioJ+7GGPdQDYAfXzqw4FxL5mPmhdKMTy8ncqNiSPLvZGPb3qxq2KEYxSiRk1KTUuQorwGva0KEe38Un8w/wBoqRUe38Un8w/2ipFY4PB7vqyWFQOMcP5yAA6XUh43xnS4yAceYIJUjIyGIyOtT6DWrVrcg4r2v7Fz3N3zbqeaKMYCrHFJIigDBMUiEgZOTl1U+1SPh12ZvLSRwkrTwuCArRyxxK2c83MuN+uVQNnO5GMjpY4q3zXy/L3xr1Z25WMaunXmd3T+NNdnuNNcvOpiMYgflMS2cyjJYAYGV0GNg3nrxgYrLsk1X48jVuUd2t+Sx4bZiJAudR3LsRgsx6nHl6AeQAHlWc+KXAbi9sHhtWIk1KxTVpEqjOYyfxzvtkDO1a6itUqMjjfwu4FxCxjmW7t2SBmDL3lZ1bGljpQk6SAN+oIzjGSNNwa0SNn5M0107dFaUyBfPcjZf5m3xtv0Op7S8X+UgM5XVGhBmwcMsZOGdR94rnOnzGcb4Bq+LdpZbe3gme3y0+E0CQdyaQZhjLYwVZu4WHhJBwRkjnyfTRnLVZtDNKMaOd9k/h7xB+Jtd3pNuocuxjlGqTPSNTGchMYBzjYYxvkdtpMecDOM+eOmfalV0rYxCmbvwN9D+lPUzd+Bvof0rPN9uXo+gQuLwj6Cl0iLwj6Cl1aPhQCqfjXDXZhLDjmqNJVtlkTrpJ8iDup8ssPvGrimbyRlRmRdbBSQucaiPLPlSSTVMmN3scEv/h7M8kz3F3OJnBxqt5tyTnSzIWVlwSMIT5fQ7b4f8BvI4OTLIzpq2ldXQomMGOMSd9jtsSoC52zjFae57UBLQ3fLYwhh08ZjJC8zRj9r7vpv7Ve2Ts0aNIoRyoLKDqCkjJXOBnB2ziqdmpc7ovJuLrhjkEQRQqjCqAFA6ADYCuW/Grshe3phktcypGGDQawuGJ2kUMQCcZB3yNsdTXVaK1Mzl/ZfhtzDw5LfiAa3IBVJEkGVQHKhnXIjYdNyQR+IqZNZzCyli4ez3MxUhZHlyAW7uQ57uQOijz6+taW44663q2giyXXmK+rbkgESMRjxLJoXT5hwc7EB6x4sz3EkHL08rxtq8mOYtO2+pck+mMb5rlf00Nd/sdEck3BpfgwXwc7A3Nizz3TNEWGlbdZMr/1JAp0s2NgN8bnrjHVq8Fe11HOFFFFAFFFFAU3aLs+t5oWVjylEmYwPE7qY1cnP3AzkD9og7FRTg4STLbStIWaCORD3fGZBGC/Xu+Dpv4qtaKAKrlu2+bMWe4IQ+Mb6i5Xr9BViap1H/v2/+sv/AOjVeCu/QhlrKpIIU6Tg4OM4PkcedZ3h/ZNYEkSOV15sSRyHA1M66tc5I/4kgfc+wNaWiqEp07RB4Xw9YA6psjPqVfJMgAqvtkFvqTU6iioSoltt2woooqSCPB4n+o/QVIqPB4n+o/QVIrHB4Pd9WSwrw17RWxBUJwTE/P1kya2JOBvGV0CL2UEBvqM+dP8ACuG8kzHVq50zSnbGNSounrv4OtWFFQlRaUnLk8NV/AbtpYQ7nJLSDYY2V2Uf9gKsDVR2U/8AjL/PL/8Aq9aJdxv9V/sp+R/jPCVuRGsh+zSQSPHgFZNGSitnyD6X+qiqi67GpLBFBJK7JDDJFHnGoM68tJsnfmImQD/ETWooqhIiFSFAJyQBk+p9aXRRQBTN34G+h/SnqZu/A30P6Vnm+3L0fQIXF4R9BS6RF4R9BS6tDwoBUXiNsZY2jDFNY0kjqAdjj0OMjPlUqirEp1uUNz2dDW01sr6ElYle7kRglWKgZ3GoE/5qvq8xXtA227ZX8ZumjEWk41TRods91jg1PFVPaTpB/wDYi/3VbCrtd1FVyUUvZwNci5Mjc0SKynA2jWNouR7oS7P/ADHPkKfseCiOXmhiXIk5hwO/rYMM/wAgGB7GrejFZ0XUmuDwV7RRUlQooooDw1n+Di4mhjlNyVLrnAjjwPzFW3FOJRW8bSzyLFGvidjgDPT8faqnsx2gsZQsFpcxSFF2QPl9I88HfarqVJkNbk35Gf8Aem/pRf2pq5tbhUZvmm7qk/4UXkM+lXNVHaDjtrbKFu544RJkAO2CR0OPPz60U3f4+EKGeHQ3EkUchuWBdFbHKj21AHHSljg8vM5nzLayujPLj8IJbGMepr3s1xq0uIwtpPHKsYCkK2SoGw1Dr5dTVzUvI7dV8L+CNJQcWS4hhkkFyxKIzAGOPB0jOOlSY7OcgH5ptxn/AAo/7UntPxS1ghIvJUijlBTvNgnI3C43O3p0p3gnG7a6Um2mjmCYDaGDY9M4p2m34+EK3PPkZ/3pv6Uf9qicUE8MZk+YLYK90xxgHLBeoHvV/Wd7R9o7CImC7uYo2IDFC+GwCGBwNx0/Ginur6INeRohRUPhXFIbmMSW8iSxnYMjBhkdRt0PtUysyxHg8T/zD9BUio9v4pP5h+gqRWODwe76sllZx2d0WMRtpLyomrAOAxwdjtXnyM/7039KP+1RO0fHLKBo0u7iOJtQkQM+DlTsT/DnzO1WnDOJw3MYlgkSWM7BkYMMjqMjz9q6VKlS6Fa3I3yM/wC9N/Sj/tUO+FwjwqLknmuUJ5Ue2EZ89P4cVf1mOLdq+GpKFnu4UkhfOkyDKsQVwwHsT9KmOTfevhENFn8jP+9H+lH/AGpmz4PLEoRLlgoJOOXGfESx6+5NW1rcJIivGyujDKspBUg+YI607UdpLjb4X8E6UZ+4W4WaKP5k4kDknlR7aAD6e9S/kZ/3pv6Uf9qr+Ldp+Hw3CrPdQxzRA91nA06wM6vQ4A2O9aG3nWRQ6MHVhlWUgqQehBHUVLyccfCIor/kZ/3pv6Uf9qatZJUuRE8vMUxF90VSCGVfu+xNXDHAydgKyq9suGNOGF7BzcGIfaDG7A49OoG9Qp+fRE0aumbrwN9D+lOg01d+Bvof0rDN9uXo+hI5H0H0FKpMXQfQUqrQ8KBSF5pLiVEm5axiPACI2dYJO7D2p75G4/em/pR/2qrg7W8NE7gXkHNdlRhzBuy5UAZ29tq1IrVz8uiIoqvkbj96b+lH/aoditxI8y/Mkcpwg+yj3yivnp/Fj8Kur68jhRpJXWNFGWdiAoHqSaoOC9qOHSTMlvdwvLM2vSJASx0hcKD7KNhvUrI6fHwiKJd1waaTTrumOlg4+yjHeXcHpT3yNx+9H+lH/arWmrmdY1Z3ZURQSzMQFAHUknoKh5Jfp8InSii4WtxKHJuSNErx7RR76G056edTfkbj96b+lH/aq/gHabh8jmO2uoZHkdn0CQaizHLYB3rS1Msm+1fCISKr5G4/em/pR/2pfZ66aWBXc5YlgTgDOlmXoPYUvjHGYLVA9zKkKE4DOwAJ9B6mq/sxxyymBhs7iKXRliquGYBiSTjqRk9ahzuNPoia3L+iiiqEnKPif2Pk4hNrW6aOKMKDE4d4w+N3RFOxwwB29d+tUdv8MhCEls7pzeQESBiuI3PUIuOmcEdT1IPWuv8AELFi2tMEkAMp2zp3Vgf2h79dtxioXDuDFVCPkpk6tekswyTpwnd077+oz65rkn22ul/XuarRW5dC5Xl8wkBNOrUdgFxnJz0GK5XxLgFtxW8kvZpGmt9orZYydBSNdTuzLuBzC4xt0zvkV0TtNwUXlrLba2iWVdJZANQGQSADtggYPsTVLwPsUtlbLBAxcd7mF+6zM2e+CowCAdOMdAN9t9sqk490rCr3MNwbs1Fwe8W9W6KWqkxzLKhDaZFOnvDxjVoI7ufP1rsttcLIiujB0dQyspyrKwyCD5giszxTsbFeQ8m6B0DBQI2GUr9/Xjrju9OmfXa84JwqO0gjgh1cuMaU1MWOMk9Tv51OLVp7xE6vY5D2v7ASXl0Z3vWEUjty1lV5DGpJbSp1YVcAkZxjIHWp/ZjsOLG7gubS4kKA8q4Rx41OVJGANg2DjB6ZBroHEeFMdYTwvnw6QyM3UqG7pBO+/nnrnZ3h/DCNPM3CYwDgksAAHbG2R5AfXyFYf5tdfr7UadzSTuJ8Rit42lnkWONcanc4UZOBv7k4xXJI+wlvdNLc3jyyTXJaVSpISNZGIiA0jvNpAADZG2MV0Ht52SHE4FhaZ4VVw+UAOogFcEHy7xNEfZsRRxwxAGJAoUFsMNAxvsQwO58sZP4a5lKu7+3JSDV7mJ7B2EfBrgrLdryLsaYxIpjYTRsAFIzgEhmBOw7oHpXWhWP472Atr/QbwMXQtp5blQFbGUJx3hkZzsck9K18aYAA6AY33O3v51fHq0rVyVlV7DNv4pP5h/tFOXDhVYt0AJOM5wBk9Kbt/E/83/gU+RmqYPB7vqwzg958L5JbjXdXzNrGol1Z5iowNJkY6dQyB+grV/D/ALLHh95qgmZ7O5jP2bghhIMMjdB90OM4HofKtXecHcjQudIIKshXUApyFIfbA6ZG/wBDvVlYWOk63A1fdHXT67+p86yh2znv/RrLRp2Gu03GY7WBmeREdgVhDMBrkIOhRnqSa5SnwtteSyyyTtc9XmAJ7+NbKqYww3yc5PnkVvO2/YOPictvJNK6rBn7MBSrhipYEnpnSB9KsJuDtqXABVM6DqI2Ixhhg9BjcdcVpmU9tN+xWGn8mY+Gipw7PD5rpJHkPNtlIKko47wCknG6lsZ3yTitn2ljZ7WREd4nddKSIcMrNsrA+x3PtmqWb4f2st1FeSa/mIyp1I5RWZDlSQN9vD18IAOa1F1AHQo3QjHv9R7jrmtFq078lHVnCLX4VqJWa8uy4BywRGDsW3yWfOeuTgH3NdE+GfA5LATWzSmWHIkgJGCoOQ646DfSdtjqJ9atpeFSl0Jz3dXhKhH1DT3g3eX3A+mTVvYWegEnBdvER7dAPYfqSfOsMTyuXe4/7g0norYzvxEug8Bso5kS4utKIuoa+WWHOYDO4EYeufX/AMLrNolWGSaOQf8AEZS4fJ0gsmAAuRsVx+NbzifYCOfiIvpJpCVUBYsLpUqpVSG67ElgP2qsP/R5NWe6DjTqydOM5yEx1zvjOPerZlktaf8AmIONbkP4dcQVYFsZJ0lurUMkgBOrQrERtg9e5ozucE4O9am88DfQ/pWd4P2EtLa7a8iEglYNkFzo7+NR0+5Gd8771orzwN9D+lXyfbd+T6Gf5FxeEfQVl/iNw2S6thBDO8DuxJZSwBQAhlfSQSpyBjPn54NaiLwj6Co3ErTmLgYDA5UkZwf7EZH41O+ju80FV7nDeG/CqHSRNdMXbKII4yoVhndg2SR3T+yPfpXWuwEEsNmkM8nNkhLJr33QHMZ338BWkrwiXmFsEZULgspjGDnIx3j9DgfSr2ztRGukfUnzJPUn61lheRyblwaT0VsYX4ixx8QZLIThUiYzXgjYF1VF7ikeRJbPQ4059KyPGPhfCWVrOWS3kXGA6sw1oNQOo4Mb9D18s4rb8H+HiW9xcXQmeWaYsVLqMLrbWwOOuensKuIeBk6g4AVzmTvFtQOxUbDY77nfc+tMiya+7/XuIOOncldl+PRXkKvFIkhXCy6fuyADUCD03rI/FXs1Lf6Y47hoURdUqEO0T75UlFO7DB8j5e1aHsf2LteG8z5bmfa6dWty3hzpAHQYyferTidiXwyY1DIIOwZT1Uny33HXz9c1rk1ae7yUjV7nFrb4Tx8saLxvmhiRHVCsa46DbvKckHOrI9K7XwOZ3t4jL/i6F5n/AFAMP/8A0DVZacJfL5LAOxYliuVBxkJo+nUnP1xira9sdcLwoTEHRkDIBlNQK5UdMjOaph7Tdy4LZNP4Ob9qeFQcXvBI0xltLZREFhbOqd2JkUlckAKEzjrnY7GqVexMVhdJfWtw0UUDLJIkisRyidLhZOrLp1bYJJGNzW27KfD9OHQskEhkdm1O0mF1DACqNPh04yOvib12sLnsok8LW9wPsWXBAbLk9Q2rGAVO4264PlVZLJ2m3H7ErTpL7hnEI7iJZYXWSNxlXU5BGcfqMYqVVR2X7PQ2EAgt9fLBLd9ixy2538voKt66TIx/b7ickBg5UrJzCUmChTy4CyLJdb9DFlQDuPtDkHFS53m/9TiiErcgwtMU28UREOkn9lucHx6xj1NT+MJADmaNWWSN43ZgCDHgsYz66t+757+wPllxC2llBTeQAxhtBBC7MVyR0OnPvp9qAt6x/aDiUicRt4UmZYpAnPAAPKIZjCAfu89g0Z67JtgnNbCqfivy8bEzRrh8O7lQQWg0tH9WHiUfwkigKeDiUh4q0HOYwAFxsMc7Quq21eixss2OuX64XFa+qiye1kcBFXWGaZe5ghm7jSbjYkPjPmGqZxS+EEZdgSB5KMnoT0/CgKbiF84vo4hIwjbSX2GFYayiZ8uZg5/kH7VK4LJMb26R5C0UWjlr5/bDmHV66cYX2Jp1uJ2pYbZZ2VgeW3eZcBCDjc7DH4U1YcctzIzKukyEAvg5fTlFJ29Bt7GoSovOSaVLhGjNZCz4nIeKSQGVjAqu6d3ZpNMQeHX5iNXD46kyde4avrjiqiHnKGdcgAAEMSWEeADvnJqvjv7MEEKAFMkgbQQFZyA7ZP3m5u+OoNSUEdm755JpldyyptFkY1oWcczPmcqU+i5+9WkrP2vGLVQrKujSGRe4fAnewMDYYAbHuvmav0bIBHQ1CVIvkkpStKhi38Un83/gVIqNbeKT+Yf7RUmssHh931ZVmP4RxGR+JTwtM5hQO0IwAHYmMTLq+8ISygf9Ug5K1M7CyyvA7TymVhNLECcDa3c2+rA2y5jLn3b0Ap43NtA4BjVGR25YVMtmbDuygD77E5PmQc71YcIeEoeQAE1sSAukanPMZsfxFtWfPNbEE01iOy3E3l+c51w+mJcQsQFzBmTRdfxMxVkz0IiBA71ajinEFi0hlZg+QcDOAOpx+P6/jVpeWQAURgLy1iX7LAKKXCxgYyVDI22MZI9aErkf7I3cksTNMx5msh0IxowF0gDyyul/89XjVS2HGrcnK915CurukEscIATjvH7uf4T5Crl0DAgjIIwR7GoSpFpyUpNpUYTszfz3EF5m5cuiabZyqjMQ1mG7wNmMm+TsCE6DJrS9kLh5bOCaVtTzIJm9F532gQfwqGCj2FR0v7SM4ZFjYoIiAm4jQsFRtI2Vck46DVtkHNW/DuXykEQ0xqNKqBgKE7unHljGMe1SUEcZdVglLSGFRG5MoxmMBSS4ztkdd/Sspwrik72DzSuy3XM3iwBokBVUgC5OzjSTv/xCcjyv+L38QYwzIWQoGYldS9WOCP8AIW/Cor8UtQS2jDsebumGZlVU5h9CEwMnfC+1Q+C0HUk2WXAJS9vGxYuWXLE7HUTlhjywcjHlipV34G/lP6VA4ZxSBiI4tss22kqNX+I/Ude9n86n3fgb6H9Kzy/bfo+gk7laHIug+gqr7VXBjtJnWQxsq5RgNR1gjQun72psLp89WNs1aR9B9BUXiqKYyXj5gQiQLjPeQh1IHqGAI89tqvDwoqY644lcNw6GdZmSd7gRyjCkI88ptXiAx0hd+76mIZzk53aLgAbnHmev41QPxGyIZCFIDiVsISvMDCQPkDBYMNWfbPlWgqwKbtTdPHCGiJ5oYaExnmHfKEemnJ9tOfKqvjPEGSG2aKZjrXvvgEmIga5z6FMg56DVjFWD8cgJJdW1RE4OhiRkAZGBtkMRnzwaiz8VtV0osQYGMrjTgCMkApuOhOdv4T7VVpm0MkYpWuDTJVJ2uvJIYQ8JPNDdxAM6+62oEeeFy/UeGp1lxOOTCod9OoDGO6Dp2/EYqtTtDbvpdlfUNlzGxI17Y6bE4/L2qXwUhJRlbVkTiUkom4esM7GKY6ZG2LOsafMBwcbahGUb2kOMYFaysw/F7ZSgSMFYR9mwXSI9imEGP2M9PI1d2XEY5c6CTgKTkEbOMqRn1FSVfJm+3fEpIXtxFKycwss4AB0QFkD3O/Ro2KqD0+0JwcVK4neut9FEJGEbBeaMbIw1mNc+XMwwPXwDpqr08UtplJliy0ictlaPUWjYFtJJGCpBz/mFLbjNplu7kZDM2gnvx4C9BuRhcH+Woasvjkotto0K17UezulkBKeRKn2I6ipFSZjU1uj+NVbGcagD12PX2ryO1RTlUUHfcKAd+u4+g/KnqKAKantkfxorfzKD1+v0FO0UAzHaop1KihsYyFAOPTI8qckjDDDAEehGRSqKAjtZRkYMaEb/AHV8+vl50fJR/wDLT18K9euenrvUiigG0gUAKFUKMYAAwMbjA8t6bNhFjHLTHXGhcZ6+ntUiigI3/p0WMcqPHpoX3Pp7n8zUgCvaKAbjiwWP7Rz/ANgP/FOUUVCilwBhrOMnUUQnOclRnO2+cddh+VKWMIMKoUdcAAbnqdqdoqQMlA3iUHYjcA7HqN/I0lrGI9Y0Plui9N9un8R/M+tPgV7QEdbKMYxGgwcjursR0PTr71IoooCOLKPOeWmfXSv19PUn86ejjCgBQABsABgD6AUqigG5IFbxKrdOoB6bjr6GmzYxE5MaZ230LnbGPL2H5VIooBmO0jUgqiAjoQoBGcA4x02A/KlypqBHqMUuioaTVMHijArySMMCGAIPUEZB+opVFSCP8jFv9mm5ye6u5znPT13qRRRQDJtI/wBhP9I9v7D8q8+Sj/5af6R7e3sPyp+igGYrVFJKoqk7EhQCfPqPevBZx/sJ5fdHl08ven6KAjiyj/5af6V/tTkVui50qq564AGceuKcooBk2kf7CdAPCOg2A+mCaQOHxf8AKj/0L7+3ufzqTRQCIolXZVCjOdgBuep2pdFF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u-ES"/>
          </a:p>
        </p:txBody>
      </p:sp>
      <p:sp>
        <p:nvSpPr>
          <p:cNvPr id="95238" name="AutoShape 6" descr="data:image/jpeg;base64,/9j/4AAQSkZJRgABAQAAAQABAAD/2wCEAAkGBxQSEhUUEhQVFBQWGBoYFRYXFhcYFhkaFx0bFhoYGRcYHikgGB4lHBodITMhJSkrLi4uHSIzODMvNyotLiwBCgoKDg0OGxAQGy4kICUrLCwvMC4sLCwsLCwsLCwsLDQsLCwtNSwsLCwsLC8sLCwsLCwsLCwsLCwsLCwsLCwsNP/AABEIAKABOgMBIgACEQEDEQH/xAAcAAABBQEBAQAAAAAAAAAAAAAAAgMEBQYHAQj/xABCEAACAQMCAwYDBQYEBQUBAQABAgMABBESIQUTMQYiMkFRYQcUcSNCgZGxUlRicpPRM4KSskNTc6HBFSQ0dLOiCP/EABkBAQADAQEAAAAAAAAAAAAAAAABAgMEBf/EAC4RAAICAQMBBwMEAwEAAAAAAAABAhEDEiExsRMiMlFxgZEEM0FhodHhI8HwFP/aAAwDAQACEQMRAD8A7jRRRQBRRRQBRRRQBRRRQBRRRQBRRRQBRRRQBRRRQBRRRQBRRRQBRRRQBRRRQBRRRQBRRRQBRRRQBRRRQBRRRQBRXma9oAooooAooooAooooDw1jL3ifEI55dEXMi1ER91jt3eoAGN8qDkgaix2XFaziMzJFI6LrZUZlXfvEAkLtvudqx8vau7VSXtCveYagJMAB1TUSVwBo1vk7YA/EBm847xPDYt8aWyumGQ6gojOlhqOQ2tlyMYKE+oFnbcZvi7h7dFURSuh0yYLq8iIhIz91FY4GSJBpzjdHCe0NzIQGt9KBWJkbVkhVyCMLp7xwfIYY/s7xbLtddSrGVtD9oqENiUL35THqyU2VVwTnc6gR3d6Adi7Q3zMALUhfsiS8TqcMpMi4DkZBAwQSBqwQSN37Lj92y23MgWN5puWyEMCqhRKzAE5woWRNXRmCsNjioE/am8VWX5ZmcK+XEUwVWE3KXAwxfuHVt1xnodnoe0l3jvWjdxWy5R8kqMDChQCWOG2OMN6qRQG1oqJwm6aWGKR0MbuisyHOVLAEqcgHY7bgVLoAooooBqOTJYY8Jx/2Bp2o8Hik+o/QVIrLDJyjb831ZLCvDXtFakGKv+K38VxNohMkIJEQ0s2doSMhVBG5dQdR8RY7LgsX/HuJb6bfGGJGmKRshDF3WGTkMHYZGPATW7IrNX/Hp0a5WOAOYWhVDliH5xGrIUEjQpyfw8t6AijjN8xlU2/LHJmZGActrVpUjUZyC2ERt+olGPCcsRdoOI40m1GoAjUUkwxEzRawAenLUPpznvbHFJk7W3PdV7ZosmPvd/T3pnjK6nTTkhU67nmbeRqTa9pbp4pZGtChSFZAh1l2ZmZeWBp3KqvTqSR0BzQEebjPEJByxDyiSgMgic4BuBGxGo4H2W+Dk76ugpvhvGeIDBeCRtZTIZDhMx6yAFAJzIOXk7LrydlNSW7WXGt8WknLR5Bq0SayqaACqadySzbZ3C++2j4DePNAkkiGN2zqQ5GNLFfPfBxn8aA87P3cssCvMnLkJYFcMuwYhW0tuuQAcHferGiigCkTPpUnrgE0umbvwN9D+lUyOoNryA4jZAPrSqRD4R9BS6mLtIBUfiLMIpCmdYRiuBk6sHGB571IoNWBhLPjvElAV7bUx+9pcqMsw6hVyFCrsQC3N22Q58TtDxHUGNsd4zlOXJpDaDIDq6ghiIyD16j0qfL2luTHqjtgx+Ykh8TEaYu60mVU/fDD6D8KgSdsrjuf+1dWODow/fJt2m0Asnewwx3d+7+FAS7zi99o1LBhkuXUoEch4kjk3Pn3mC4YHzX3y1P2j4gAxW0Gxk2KSkkIGZV22ySunIyDkEdcUubtXcJFra1AYypEkeXJfMHPYr3N+93B5bEkjBwiTtPeNkJa6ArqCzrK3dMsKNhQoyQkkhJBx9mSNQoBm/4txB27sTxorOuFjYlvtIFVst6K8m4GG0kj2cXj9+iAfLNI2fvI+SC0uDlQAvgjTfpzQ57qnLUva67ZotFrIiapC+qOXLKsUjKD3Dy8Noz5k7DOSKn8P7S3DyQq9qyLI+knEndXlo5YkqAO++kA+SnoRigNdRRRQBRRRQBRRRQBSXQEEEAg9Qdwfwqm7SdrLSwUG6mWMnwru0je6ooLEe+MVV8D+JfDbpiqXCo3kJgYs+XdL4DHPkDmgNcVFeKgAwBgDoBXqtncbg9DXtAFeYoY43NYjivxZ4ZA5QzGQg4JiRnUf5x3T+BNAbiisx2b7e2N/KYraUtIBq0sjoSB1K6wM4zWnoAooooCNb+OT+Yf7RUmo1v45PqP9oqTWODw+76slhRRXhOK2IPaSsYGcADJyceZ6ZPqcAflWN4l8U+GQSGNrjWw2Yxo8ij/ADqCp/AmtHwfjttdqGtpo5QRnuMCRn9peq/QgUBPeMHqAcEHcZ3G4Ne4r2igPMV7VXx7tBbWUfMupViXoM7sx9FUbsfYCsnH8Y+FnOZZVx0zDJv9MA/98UB0CionCuJRXMSTQOJInGVYdD+e4IO2D0NS6AKZu/A30P6U9TN34G+h/Ss8325ej6AXD4R9BS6RD4R9BS6tDwoBRRTF7eRwo0krrGijLO5CqB7k9KsB1EAGAAB6AYHrQ0YJBIBI6HG4zscelYpPizwoycv5k9cazFKI/wDUVwB79K19nexzLqidJF/aRlYfmpxQDzRg4yAcHIz5HcZHocE/nXuK9ooDzFGKz3abttZWBC3MwVyMiNQXkx6lVBKj3OBVLa/F7hblRz3Qscd+KQAe7NjAHvnbzoDeUV4pzXtAFFFFAFNXUwRGdiAqqWJJwMAZO5p2oHHIGeEhBqYFG09NWh1crvtkhcb7b1D4COBN2SuOIRPxK7eUyTtmK3iCmUqxwiguQAAOigZwM9TinZvhrGsSsqXUsjqdaZjU256BpBpwQDnILL0PXy66lyGjSZM7LzE233U7afXDEY96jiSNAsiOCZMKhGG1a9ho/A/kN84rgj9TfibW50vF5HNex99xLgs8cVyjPYu6oSDriTWQokjb/hjJzpIGfTNd7FZiXCIAF1AaVVBjfJCqve29OtX/AA2AxxRoxyURVJ9SoAJ/7Vv9PmlkTtGeWCjwc1+OXF5tFtYW+Q92xDYONSgqoQnyBZhn2B8s1nuG/BmMf/IuXY+QiRUA9d31Z/IVqu1HEoDx21gkXVItu/LbYhJHbUOvQ6I239x61ZNbcsBcli+0hdwDKScKuw7uxAyN8avPBqn1GSSlpi6/2Tjiqtqzllt2dfg/GbEhy8UkwWNyMHEn2Lq2NsgSZz5g19F1yL4l26w2sU5ZsW13DLGGwSEDBdGR7d7z6V1qNwwBByCMg+oO+a2wTc4b+hTJGmLooorYoRrfxyfzD/aKk1Ht/FJ/MP8AaKkVjg8Pu+rJYVzn4wS3Ey23D7VtLXbtzWz0ijALasbhTnf104866NWcv+5ckMP8VdSPtj7MBTH6g76h65b0qc03CDki0I6pUcaT4XxicQtJcFQBruFSIQqxGQhyxYE7DB9RUS77B3UTiTh8dwkkW4Z5EV5Bk4khI05GOqkeY3Oa7PMFLLExwGLSKvTJ6Pg+fi3HvXtq4LFQQeVldgNmkIkYE+beEnp1G1cn/qpXe9L0N+yt0QfhZ2qnvIpIrxDHdWxVZMrpLhhlXK+R2OcbdCOuK3NZ/hiarjIG0asrNt1fQQnr0AY/Vat+I3iwxSSucLGjOxPkFBY/pXZim5wUmqOecdLo+e04Tcdobu4uWl5UKNoiJUuAucqiLqGDpwzHO5b8rfifwdjEJNvPIZgMgSBNDH07oyufXJx71e/DaKGbhtvy1ZVBYXCLgcyQDDFj13IVsgg4rRRwmTJ1ESKQA6spCrk6kYYwTgdeuT5CuTJmnqdSSr8en8m8YRrgpf8A/P1yxsZ4myDFcMMHqupVYj/VqrqNc2+HbJDxTiturDvNFcBfQuCZPyLL+YrpNdsZakmc7VOgpm78DfQ/pT1M3fgb6H9Krm+3L0fQhC4fCPoKXSIvCPoKXVoeFADXH/iJw+fi3EfkkkEVraxo8jY1AySZxlQRqbAwPTDHzrsFZS3GlpYmXDKxLdO8sjM6uMeu/XzDVl9RkeOFo0xxUnucf4f8N435pY3ShM8rKwgXG+PsipbIJwM4PiFMQdnuJcPl+a4fFPGue9ESrSDTglJo1P2gPUYGcHyNdiZFkLKxyYwqY2HdxlSR0PdYjO2cn02etJ+YDIDnWdiBgEL3AV9iBnOT1rml9VpVp3xyarDezJ3YvtB8/ZxXGgxswIdD910JRh9MjIzvgil9sOMfJ2VxcgZMUZZQehbooPtqIrzs5H/iSBdKuQF6d7RlTJt5HYDzwoql+MF+kPC5uYNQdok05wWzIpYD/KGruhJyim0c7VOjkvZn4eTcSQXl1clecxc93VK4zjXqJwufLY7YpXbj4Xi0t2ntpHkVN5Uk06tPQupUDp5jHTJztg9Qt4YzEksORFyka3UaVSNcA6sdfARtv0Ip08PEqsCTpkWRJhlWWTUOWCNthgtsP4eu5rg7ed6tW3kdHZxqqLb4e3pm4bZyMcsYUDH1KjST+YrQ1g/gpdh+FxoHDmGSWIkezll/NWU1vK9E5gooooAoNFFAYPtt2cuHglitpHSKVtRKDMseTqdVAZSyMd9jqG4AYEaeZp8OJE5TW91OJlJz/wC1uUKk9DGAvd22OTg+uNq7d2p478nGshjaRC2htJ7wZgRGMeeqTSnsXB6ZIbuuOPHcW9u0OXnXUCHyq6N5wTp+4CuD94tjbFZ9mk9tvgvr8xHAuHzHQ9zgFFGlRjJfGGkfBIU9cICQASSScBdBigV7VoQUFSKttu2cA438PuKpxQ3EK8/7bmxztIuMZyqyamDDC4QgDoNq6Fxi0SUpz5pbV06ospjDeuD0cejLv9DsN4azfBe0Mtys+IArQfZspk2NwueZGDp8A7mH89XQYrPLhWTfhoviyOD2MP8AErs7f38cEdpDqgDamLOEYsBpVirnOkAnfcknOOmd52F7PNYWccDyvK43dmZioJ+7GGPdQDYAfXzqw4FxL5mPmhdKMTy8ncqNiSPLvZGPb3qxq2KEYxSiRk1KTUuQorwGva0KEe38Un8w/wBoqRUe38Un8w/2ipFY4PB7vqyWFQOMcP5yAA6XUh43xnS4yAceYIJUjIyGIyOtT6DWrVrcg4r2v7Fz3N3zbqeaKMYCrHFJIigDBMUiEgZOTl1U+1SPh12ZvLSRwkrTwuCArRyxxK2c83MuN+uVQNnO5GMjpY4q3zXy/L3xr1Z25WMaunXmd3T+NNdnuNNcvOpiMYgflMS2cyjJYAYGV0GNg3nrxgYrLsk1X48jVuUd2t+Sx4bZiJAudR3LsRgsx6nHl6AeQAHlWc+KXAbi9sHhtWIk1KxTVpEqjOYyfxzvtkDO1a6itUqMjjfwu4FxCxjmW7t2SBmDL3lZ1bGljpQk6SAN+oIzjGSNNwa0SNn5M0107dFaUyBfPcjZf5m3xtv0Op7S8X+UgM5XVGhBmwcMsZOGdR94rnOnzGcb4Bq+LdpZbe3gme3y0+E0CQdyaQZhjLYwVZu4WHhJBwRkjnyfTRnLVZtDNKMaOd9k/h7xB+Jtd3pNuocuxjlGqTPSNTGchMYBzjYYxvkdtpMecDOM+eOmfalV0rYxCmbvwN9D+lPUzd+Bvof0rPN9uXo+gQuLwj6Cl0iLwj6Cl1aPhQCqfjXDXZhLDjmqNJVtlkTrpJ8iDup8ssPvGrimbyRlRmRdbBSQucaiPLPlSSTVMmN3scEv/h7M8kz3F3OJnBxqt5tyTnSzIWVlwSMIT5fQ7b4f8BvI4OTLIzpq2ldXQomMGOMSd9jtsSoC52zjFae57UBLQ3fLYwhh08ZjJC8zRj9r7vpv7Ve2Ts0aNIoRyoLKDqCkjJXOBnB2ziqdmpc7ovJuLrhjkEQRQqjCqAFA6ADYCuW/Grshe3phktcypGGDQawuGJ2kUMQCcZB3yNsdTXVaK1Mzl/ZfhtzDw5LfiAa3IBVJEkGVQHKhnXIjYdNyQR+IqZNZzCyli4ez3MxUhZHlyAW7uQ57uQOijz6+taW44663q2giyXXmK+rbkgESMRjxLJoXT5hwc7EB6x4sz3EkHL08rxtq8mOYtO2+pck+mMb5rlf00Nd/sdEck3BpfgwXwc7A3Nizz3TNEWGlbdZMr/1JAp0s2NgN8bnrjHVq8Fe11HOFFFFAFFFFAU3aLs+t5oWVjylEmYwPE7qY1cnP3AzkD9og7FRTg4STLbStIWaCORD3fGZBGC/Xu+Dpv4qtaKAKrlu2+bMWe4IQ+Mb6i5Xr9BViap1H/v2/+sv/AOjVeCu/QhlrKpIIU6Tg4OM4PkcedZ3h/ZNYEkSOV15sSRyHA1M66tc5I/4kgfc+wNaWiqEp07RB4Xw9YA6psjPqVfJMgAqvtkFvqTU6iioSoltt2woooqSCPB4n+o/QVIqPB4n+o/QVIrHB4Pd9WSwrw17RWxBUJwTE/P1kya2JOBvGV0CL2UEBvqM+dP8ACuG8kzHVq50zSnbGNSounrv4OtWFFQlRaUnLk8NV/AbtpYQ7nJLSDYY2V2Uf9gKsDVR2U/8AjL/PL/8Aq9aJdxv9V/sp+R/jPCVuRGsh+zSQSPHgFZNGSitnyD6X+qiqi67GpLBFBJK7JDDJFHnGoM68tJsnfmImQD/ETWooqhIiFSFAJyQBk+p9aXRRQBTN34G+h/SnqZu/A30P6Vnm+3L0fQIXF4R9BS6RF4R9BS6tDwoBUXiNsZY2jDFNY0kjqAdjj0OMjPlUqirEp1uUNz2dDW01sr6ElYle7kRglWKgZ3GoE/5qvq8xXtA227ZX8ZumjEWk41TRods91jg1PFVPaTpB/wDYi/3VbCrtd1FVyUUvZwNci5Mjc0SKynA2jWNouR7oS7P/ADHPkKfseCiOXmhiXIk5hwO/rYMM/wAgGB7GrejFZ0XUmuDwV7RRUlQooooDw1n+Di4mhjlNyVLrnAjjwPzFW3FOJRW8bSzyLFGvidjgDPT8faqnsx2gsZQsFpcxSFF2QPl9I88HfarqVJkNbk35Gf8Aem/pRf2pq5tbhUZvmm7qk/4UXkM+lXNVHaDjtrbKFu544RJkAO2CR0OPPz60U3f4+EKGeHQ3EkUchuWBdFbHKj21AHHSljg8vM5nzLayujPLj8IJbGMepr3s1xq0uIwtpPHKsYCkK2SoGw1Dr5dTVzUvI7dV8L+CNJQcWS4hhkkFyxKIzAGOPB0jOOlSY7OcgH5ptxn/AAo/7UntPxS1ghIvJUijlBTvNgnI3C43O3p0p3gnG7a6Um2mjmCYDaGDY9M4p2m34+EK3PPkZ/3pv6Uf9qicUE8MZk+YLYK90xxgHLBeoHvV/Wd7R9o7CImC7uYo2IDFC+GwCGBwNx0/Ginur6INeRohRUPhXFIbmMSW8iSxnYMjBhkdRt0PtUysyxHg8T/zD9BUio9v4pP5h+gqRWODwe76sllZx2d0WMRtpLyomrAOAxwdjtXnyM/7039KP+1RO0fHLKBo0u7iOJtQkQM+DlTsT/DnzO1WnDOJw3MYlgkSWM7BkYMMjqMjz9q6VKlS6Fa3I3yM/wC9N/Sj/tUO+FwjwqLknmuUJ5Ue2EZ89P4cVf1mOLdq+GpKFnu4UkhfOkyDKsQVwwHsT9KmOTfevhENFn8jP+9H+lH/AGpmz4PLEoRLlgoJOOXGfESx6+5NW1rcJIivGyujDKspBUg+YI607UdpLjb4X8E6UZ+4W4WaKP5k4kDknlR7aAD6e9S/kZ/3pv6Uf9qr+Ldp+Hw3CrPdQxzRA91nA06wM6vQ4A2O9aG3nWRQ6MHVhlWUgqQehBHUVLyccfCIor/kZ/3pv6Uf9qatZJUuRE8vMUxF90VSCGVfu+xNXDHAydgKyq9suGNOGF7BzcGIfaDG7A49OoG9Qp+fRE0aumbrwN9D+lOg01d+Bvof0rDN9uXo+hI5H0H0FKpMXQfQUqrQ8KBSF5pLiVEm5axiPACI2dYJO7D2p75G4/em/pR/2qrg7W8NE7gXkHNdlRhzBuy5UAZ29tq1IrVz8uiIoqvkbj96b+lH/aoditxI8y/Mkcpwg+yj3yivnp/Fj8Kur68jhRpJXWNFGWdiAoHqSaoOC9qOHSTMlvdwvLM2vSJASx0hcKD7KNhvUrI6fHwiKJd1waaTTrumOlg4+yjHeXcHpT3yNx+9H+lH/arWmrmdY1Z3ZURQSzMQFAHUknoKh5Jfp8InSii4WtxKHJuSNErx7RR76G056edTfkbj96b+lH/aq/gHabh8jmO2uoZHkdn0CQaizHLYB3rS1Msm+1fCISKr5G4/em/pR/2pfZ66aWBXc5YlgTgDOlmXoPYUvjHGYLVA9zKkKE4DOwAJ9B6mq/sxxyymBhs7iKXRliquGYBiSTjqRk9ahzuNPoia3L+iiiqEnKPif2Pk4hNrW6aOKMKDE4d4w+N3RFOxwwB29d+tUdv8MhCEls7pzeQESBiuI3PUIuOmcEdT1IPWuv8AELFi2tMEkAMp2zp3Vgf2h79dtxioXDuDFVCPkpk6tekswyTpwnd077+oz65rkn22ul/XuarRW5dC5Xl8wkBNOrUdgFxnJz0GK5XxLgFtxW8kvZpGmt9orZYydBSNdTuzLuBzC4xt0zvkV0TtNwUXlrLba2iWVdJZANQGQSADtggYPsTVLwPsUtlbLBAxcd7mF+6zM2e+CowCAdOMdAN9t9sqk490rCr3MNwbs1Fwe8W9W6KWqkxzLKhDaZFOnvDxjVoI7ufP1rsttcLIiujB0dQyspyrKwyCD5giszxTsbFeQ8m6B0DBQI2GUr9/Xjrju9OmfXa84JwqO0gjgh1cuMaU1MWOMk9Tv51OLVp7xE6vY5D2v7ASXl0Z3vWEUjty1lV5DGpJbSp1YVcAkZxjIHWp/ZjsOLG7gubS4kKA8q4Rx41OVJGANg2DjB6ZBroHEeFMdYTwvnw6QyM3UqG7pBO+/nnrnZ3h/DCNPM3CYwDgksAAHbG2R5AfXyFYf5tdfr7UadzSTuJ8Rit42lnkWONcanc4UZOBv7k4xXJI+wlvdNLc3jyyTXJaVSpISNZGIiA0jvNpAADZG2MV0Ht52SHE4FhaZ4VVw+UAOogFcEHy7xNEfZsRRxwxAGJAoUFsMNAxvsQwO58sZP4a5lKu7+3JSDV7mJ7B2EfBrgrLdryLsaYxIpjYTRsAFIzgEhmBOw7oHpXWhWP472Atr/QbwMXQtp5blQFbGUJx3hkZzsck9K18aYAA6AY33O3v51fHq0rVyVlV7DNv4pP5h/tFOXDhVYt0AJOM5wBk9Kbt/E/83/gU+RmqYPB7vqwzg958L5JbjXdXzNrGol1Z5iowNJkY6dQyB+grV/D/ALLHh95qgmZ7O5jP2bghhIMMjdB90OM4HofKtXecHcjQudIIKshXUApyFIfbA6ZG/wBDvVlYWOk63A1fdHXT67+p86yh2znv/RrLRp2Gu03GY7WBmeREdgVhDMBrkIOhRnqSa5SnwtteSyyyTtc9XmAJ7+NbKqYww3yc5PnkVvO2/YOPictvJNK6rBn7MBSrhipYEnpnSB9KsJuDtqXABVM6DqI2Ixhhg9BjcdcVpmU9tN+xWGn8mY+Gipw7PD5rpJHkPNtlIKko47wCknG6lsZ3yTitn2ljZ7WREd4nddKSIcMrNsrA+x3PtmqWb4f2st1FeSa/mIyp1I5RWZDlSQN9vD18IAOa1F1AHQo3QjHv9R7jrmtFq078lHVnCLX4VqJWa8uy4BywRGDsW3yWfOeuTgH3NdE+GfA5LATWzSmWHIkgJGCoOQ646DfSdtjqJ9atpeFSl0Jz3dXhKhH1DT3g3eX3A+mTVvYWegEnBdvER7dAPYfqSfOsMTyuXe4/7g0norYzvxEug8Bso5kS4utKIuoa+WWHOYDO4EYeufX/AMLrNolWGSaOQf8AEZS4fJ0gsmAAuRsVx+NbzifYCOfiIvpJpCVUBYsLpUqpVSG67ElgP2qsP/R5NWe6DjTqydOM5yEx1zvjOPerZlktaf8AmIONbkP4dcQVYFsZJ0lurUMkgBOrQrERtg9e5ozucE4O9am88DfQ/pWd4P2EtLa7a8iEglYNkFzo7+NR0+5Gd8771orzwN9D+lXyfbd+T6Gf5FxeEfQVl/iNw2S6thBDO8DuxJZSwBQAhlfSQSpyBjPn54NaiLwj6Co3ErTmLgYDA5UkZwf7EZH41O+ju80FV7nDeG/CqHSRNdMXbKII4yoVhndg2SR3T+yPfpXWuwEEsNmkM8nNkhLJr33QHMZ338BWkrwiXmFsEZULgspjGDnIx3j9DgfSr2ztRGukfUnzJPUn61lheRyblwaT0VsYX4ixx8QZLIThUiYzXgjYF1VF7ikeRJbPQ4059KyPGPhfCWVrOWS3kXGA6sw1oNQOo4Mb9D18s4rb8H+HiW9xcXQmeWaYsVLqMLrbWwOOuensKuIeBk6g4AVzmTvFtQOxUbDY77nfc+tMiya+7/XuIOOncldl+PRXkKvFIkhXCy6fuyADUCD03rI/FXs1Lf6Y47hoURdUqEO0T75UlFO7DB8j5e1aHsf2LteG8z5bmfa6dWty3hzpAHQYyferTidiXwyY1DIIOwZT1Uny33HXz9c1rk1ae7yUjV7nFrb4Tx8saLxvmhiRHVCsa46DbvKckHOrI9K7XwOZ3t4jL/i6F5n/AFAMP/8A0DVZacJfL5LAOxYliuVBxkJo+nUnP1xira9sdcLwoTEHRkDIBlNQK5UdMjOaph7Tdy4LZNP4Ob9qeFQcXvBI0xltLZREFhbOqd2JkUlckAKEzjrnY7GqVexMVhdJfWtw0UUDLJIkisRyidLhZOrLp1bYJJGNzW27KfD9OHQskEhkdm1O0mF1DACqNPh04yOvib12sLnsok8LW9wPsWXBAbLk9Q2rGAVO4264PlVZLJ2m3H7ErTpL7hnEI7iJZYXWSNxlXU5BGcfqMYqVVR2X7PQ2EAgt9fLBLd9ixy2538voKt66TIx/b7ickBg5UrJzCUmChTy4CyLJdb9DFlQDuPtDkHFS53m/9TiiErcgwtMU28UREOkn9lucHx6xj1NT+MJADmaNWWSN43ZgCDHgsYz66t+757+wPllxC2llBTeQAxhtBBC7MVyR0OnPvp9qAt6x/aDiUicRt4UmZYpAnPAAPKIZjCAfu89g0Z67JtgnNbCqfivy8bEzRrh8O7lQQWg0tH9WHiUfwkigKeDiUh4q0HOYwAFxsMc7Quq21eixss2OuX64XFa+qiye1kcBFXWGaZe5ghm7jSbjYkPjPmGqZxS+EEZdgSB5KMnoT0/CgKbiF84vo4hIwjbSX2GFYayiZ8uZg5/kH7VK4LJMb26R5C0UWjlr5/bDmHV66cYX2Jp1uJ2pYbZZ2VgeW3eZcBCDjc7DH4U1YcctzIzKukyEAvg5fTlFJ29Bt7GoSovOSaVLhGjNZCz4nIeKSQGVjAqu6d3ZpNMQeHX5iNXD46kyde4avrjiqiHnKGdcgAAEMSWEeADvnJqvjv7MEEKAFMkgbQQFZyA7ZP3m5u+OoNSUEdm755JpldyyptFkY1oWcczPmcqU+i5+9WkrP2vGLVQrKujSGRe4fAnewMDYYAbHuvmav0bIBHQ1CVIvkkpStKhi38Un83/gVIqNbeKT+Yf7RUmssHh931ZVmP4RxGR+JTwtM5hQO0IwAHYmMTLq+8ISygf9Ug5K1M7CyyvA7TymVhNLECcDa3c2+rA2y5jLn3b0Ap43NtA4BjVGR25YVMtmbDuygD77E5PmQc71YcIeEoeQAE1sSAukanPMZsfxFtWfPNbEE01iOy3E3l+c51w+mJcQsQFzBmTRdfxMxVkz0IiBA71ajinEFi0hlZg+QcDOAOpx+P6/jVpeWQAURgLy1iX7LAKKXCxgYyVDI22MZI9aErkf7I3cksTNMx5msh0IxowF0gDyyul/89XjVS2HGrcnK915CurukEscIATjvH7uf4T5Crl0DAgjIIwR7GoSpFpyUpNpUYTszfz3EF5m5cuiabZyqjMQ1mG7wNmMm+TsCE6DJrS9kLh5bOCaVtTzIJm9F532gQfwqGCj2FR0v7SM4ZFjYoIiAm4jQsFRtI2Vck46DVtkHNW/DuXykEQ0xqNKqBgKE7unHljGMe1SUEcZdVglLSGFRG5MoxmMBSS4ztkdd/Sspwrik72DzSuy3XM3iwBokBVUgC5OzjSTv/xCcjyv+L38QYwzIWQoGYldS9WOCP8AIW/Cor8UtQS2jDsebumGZlVU5h9CEwMnfC+1Q+C0HUk2WXAJS9vGxYuWXLE7HUTlhjywcjHlipV34G/lP6VA4ZxSBiI4tss22kqNX+I/Ude9n86n3fgb6H9Kzy/bfo+gk7laHIug+gqr7VXBjtJnWQxsq5RgNR1gjQun72psLp89WNs1aR9B9BUXiqKYyXj5gQiQLjPeQh1IHqGAI89tqvDwoqY644lcNw6GdZmSd7gRyjCkI88ptXiAx0hd+76mIZzk53aLgAbnHmev41QPxGyIZCFIDiVsISvMDCQPkDBYMNWfbPlWgqwKbtTdPHCGiJ5oYaExnmHfKEemnJ9tOfKqvjPEGSG2aKZjrXvvgEmIga5z6FMg56DVjFWD8cgJJdW1RE4OhiRkAZGBtkMRnzwaiz8VtV0osQYGMrjTgCMkApuOhOdv4T7VVpm0MkYpWuDTJVJ2uvJIYQ8JPNDdxAM6+62oEeeFy/UeGp1lxOOTCod9OoDGO6Dp2/EYqtTtDbvpdlfUNlzGxI17Y6bE4/L2qXwUhJRlbVkTiUkom4esM7GKY6ZG2LOsafMBwcbahGUb2kOMYFaysw/F7ZSgSMFYR9mwXSI9imEGP2M9PI1d2XEY5c6CTgKTkEbOMqRn1FSVfJm+3fEpIXtxFKycwss4AB0QFkD3O/Ro2KqD0+0JwcVK4neut9FEJGEbBeaMbIw1mNc+XMwwPXwDpqr08UtplJliy0ictlaPUWjYFtJJGCpBz/mFLbjNplu7kZDM2gnvx4C9BuRhcH+Woasvjkotto0K17UezulkBKeRKn2I6ipFSZjU1uj+NVbGcagD12PX2ryO1RTlUUHfcKAd+u4+g/KnqKAKantkfxorfzKD1+v0FO0UAzHaop1KihsYyFAOPTI8qckjDDDAEehGRSqKAjtZRkYMaEb/AHV8+vl50fJR/wDLT18K9euenrvUiigG0gUAKFUKMYAAwMbjA8t6bNhFjHLTHXGhcZ6+ntUiigI3/p0WMcqPHpoX3Pp7n8zUgCvaKAbjiwWP7Rz/ANgP/FOUUVCilwBhrOMnUUQnOclRnO2+cddh+VKWMIMKoUdcAAbnqdqdoqQMlA3iUHYjcA7HqN/I0lrGI9Y0Plui9N9un8R/M+tPgV7QEdbKMYxGgwcjursR0PTr71IoooCOLKPOeWmfXSv19PUn86ejjCgBQABsABgD6AUqigG5IFbxKrdOoB6bjr6GmzYxE5MaZ230LnbGPL2H5VIooBmO0jUgqiAjoQoBGcA4x02A/KlypqBHqMUuioaTVMHijArySMMCGAIPUEZB+opVFSCP8jFv9mm5ye6u5znPT13qRRRQDJtI/wBhP9I9v7D8q8+Sj/5af6R7e3sPyp+igGYrVFJKoqk7EhQCfPqPevBZx/sJ5fdHl08ven6KAjiyj/5af6V/tTkVui50qq564AGceuKcooBk2kf7CdAPCOg2A+mCaQOHxf8AKj/0L7+3ufzqTRQCIolXZVCjOdgBuep2pdFF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u-ES"/>
          </a:p>
        </p:txBody>
      </p:sp>
      <p:pic>
        <p:nvPicPr>
          <p:cNvPr id="7" name="Picture 2" descr="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" t="3850" b="52283"/>
          <a:stretch/>
        </p:blipFill>
        <p:spPr bwMode="auto">
          <a:xfrm>
            <a:off x="107504" y="3789040"/>
            <a:ext cx="4384274" cy="272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1" t="51347" b="1937"/>
          <a:stretch/>
        </p:blipFill>
        <p:spPr bwMode="auto">
          <a:xfrm>
            <a:off x="4617239" y="3802209"/>
            <a:ext cx="4405682" cy="290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Vacunas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631175"/>
            <a:ext cx="8867328" cy="5038185"/>
          </a:xfrm>
        </p:spPr>
        <p:txBody>
          <a:bodyPr>
            <a:normAutofit/>
          </a:bodyPr>
          <a:lstStyle/>
          <a:p>
            <a:r>
              <a:rPr lang="es-ES" sz="2800" b="1" dirty="0"/>
              <a:t>Los niños con hemofilia deben recibir:</a:t>
            </a:r>
          </a:p>
          <a:p>
            <a:pPr lvl="1"/>
            <a:r>
              <a:rPr lang="es-ES" sz="2400" b="1" dirty="0">
                <a:solidFill>
                  <a:schemeClr val="accent3"/>
                </a:solidFill>
              </a:rPr>
              <a:t>Plan vigente completo de vacunación + Hepatitis A</a:t>
            </a:r>
          </a:p>
          <a:p>
            <a:endParaRPr lang="es-ES" dirty="0"/>
          </a:p>
          <a:p>
            <a:pPr marL="118872" indent="0">
              <a:buNone/>
            </a:pPr>
            <a:endParaRPr lang="es-E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59F197-7A78-31CE-F214-FE920AC5BE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"/>
          <a:stretch/>
        </p:blipFill>
        <p:spPr bwMode="auto">
          <a:xfrm>
            <a:off x="2123727" y="2743547"/>
            <a:ext cx="4977975" cy="3925813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6404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Vacunas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631175"/>
            <a:ext cx="8640960" cy="5038185"/>
          </a:xfrm>
        </p:spPr>
        <p:txBody>
          <a:bodyPr>
            <a:normAutofit/>
          </a:bodyPr>
          <a:lstStyle/>
          <a:p>
            <a:r>
              <a:rPr lang="es-ES" dirty="0"/>
              <a:t>Mayor riesgo de sangrado tras inyección </a:t>
            </a:r>
            <a:r>
              <a:rPr lang="es-ES" dirty="0" err="1"/>
              <a:t>i.m</a:t>
            </a:r>
            <a:r>
              <a:rPr lang="es-ES" dirty="0"/>
              <a:t>. </a:t>
            </a:r>
          </a:p>
          <a:p>
            <a:endParaRPr lang="es-ES" dirty="0"/>
          </a:p>
          <a:p>
            <a:r>
              <a:rPr lang="es-ES" dirty="0">
                <a:solidFill>
                  <a:srgbClr val="FF0000"/>
                </a:solidFill>
              </a:rPr>
              <a:t>¿Hay que administrar </a:t>
            </a:r>
            <a:r>
              <a:rPr lang="es-ES" sz="3400" b="1" dirty="0">
                <a:solidFill>
                  <a:srgbClr val="FF0000"/>
                </a:solidFill>
              </a:rPr>
              <a:t>sistemáticamente</a:t>
            </a:r>
            <a:r>
              <a:rPr lang="es-ES" sz="3400" dirty="0">
                <a:solidFill>
                  <a:srgbClr val="FF0000"/>
                </a:solidFill>
              </a:rPr>
              <a:t> </a:t>
            </a:r>
            <a:r>
              <a:rPr lang="es-ES" dirty="0">
                <a:solidFill>
                  <a:srgbClr val="FF0000"/>
                </a:solidFill>
              </a:rPr>
              <a:t>todas las vacunas por vía subcutánea?</a:t>
            </a:r>
          </a:p>
          <a:p>
            <a:pPr lvl="1"/>
            <a:r>
              <a:rPr lang="es-ES" sz="2600" dirty="0"/>
              <a:t>La administración s.c. de vacunas inactivadas adyuvadas</a:t>
            </a:r>
          </a:p>
          <a:p>
            <a:pPr lvl="3"/>
            <a:r>
              <a:rPr lang="es-ES" dirty="0"/>
              <a:t>No respuesta inmune óptima</a:t>
            </a:r>
          </a:p>
          <a:p>
            <a:pPr lvl="3"/>
            <a:r>
              <a:rPr lang="es-ES" dirty="0"/>
              <a:t>Mayor reactogenicidad. </a:t>
            </a:r>
          </a:p>
          <a:p>
            <a:pPr lvl="1"/>
            <a:r>
              <a:rPr lang="es-ES" sz="2600" dirty="0"/>
              <a:t>La vacunación por vía intramuscular </a:t>
            </a:r>
          </a:p>
          <a:p>
            <a:pPr lvl="3"/>
            <a:r>
              <a:rPr lang="es-ES" dirty="0"/>
              <a:t>¿ Segura y más eficaz ?</a:t>
            </a:r>
          </a:p>
          <a:p>
            <a:pPr lvl="3"/>
            <a:r>
              <a:rPr lang="es-ES" dirty="0"/>
              <a:t>¿ Riesgo de sangrado significativo mínimo ?</a:t>
            </a:r>
          </a:p>
          <a:p>
            <a:pPr lvl="1"/>
            <a:endParaRPr lang="es-ES" b="1" cap="al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445224"/>
            <a:ext cx="1296144" cy="96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7166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Vacunas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b="1" cap="all" dirty="0">
                <a:solidFill>
                  <a:srgbClr val="FF0000"/>
                </a:solidFill>
              </a:rPr>
              <a:t>VACUNACIÓN SUBCUTÁNEA: </a:t>
            </a:r>
            <a:r>
              <a:rPr lang="es-ES" dirty="0"/>
              <a:t>(La mayoría)</a:t>
            </a:r>
          </a:p>
          <a:p>
            <a:pPr lvl="2"/>
            <a:r>
              <a:rPr lang="es-ES" dirty="0"/>
              <a:t>Vacunas de virus atenuados </a:t>
            </a:r>
          </a:p>
          <a:p>
            <a:pPr lvl="2"/>
            <a:r>
              <a:rPr lang="es-ES" dirty="0"/>
              <a:t>Vacunas inactivadas que no contienen adyuvantes.</a:t>
            </a:r>
          </a:p>
          <a:p>
            <a:pPr marL="768096" lvl="2" indent="0">
              <a:buNone/>
            </a:pPr>
            <a:endParaRPr lang="es-ES" dirty="0"/>
          </a:p>
          <a:p>
            <a:r>
              <a:rPr lang="es-ES" b="1" cap="all" dirty="0">
                <a:solidFill>
                  <a:srgbClr val="FF0000"/>
                </a:solidFill>
              </a:rPr>
              <a:t>VACUNACIÓN INTRAMUSCULAR:</a:t>
            </a:r>
          </a:p>
          <a:p>
            <a:pPr lvl="2"/>
            <a:r>
              <a:rPr lang="es-ES" dirty="0"/>
              <a:t>Vacunas inactivadas adyuvadas.</a:t>
            </a:r>
          </a:p>
          <a:p>
            <a:pPr lvl="2"/>
            <a:r>
              <a:rPr lang="es-ES" dirty="0"/>
              <a:t>Lo más rápidamente posible tras la terapia sustitutiva.</a:t>
            </a:r>
          </a:p>
          <a:p>
            <a:pPr lvl="2"/>
            <a:r>
              <a:rPr lang="es-ES" dirty="0"/>
              <a:t>El riesgo de sangrado está en relación con el calibre de la aguja y no con la longitud </a:t>
            </a:r>
          </a:p>
          <a:p>
            <a:pPr lvl="3"/>
            <a:r>
              <a:rPr lang="es-ES" dirty="0"/>
              <a:t>(calibre máximo 23 G).  </a:t>
            </a:r>
          </a:p>
          <a:p>
            <a:pPr lvl="2"/>
            <a:r>
              <a:rPr lang="es-ES" dirty="0"/>
              <a:t>Aplicar una firme presión sobre la zona de punción durante 2 minutos</a:t>
            </a:r>
          </a:p>
          <a:p>
            <a:endParaRPr lang="es-E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9404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Vacunas: CONTROVERSIA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787200"/>
            <a:ext cx="8229600" cy="4625609"/>
          </a:xfrm>
        </p:spPr>
        <p:txBody>
          <a:bodyPr>
            <a:normAutofit/>
          </a:bodyPr>
          <a:lstStyle/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2400" b="1" u="sng" dirty="0" err="1">
                <a:solidFill>
                  <a:srgbClr val="FF0000"/>
                </a:solidFill>
              </a:rPr>
              <a:t>Conclusión</a:t>
            </a:r>
            <a:r>
              <a:rPr lang="en-US" sz="2200" dirty="0"/>
              <a:t>:</a:t>
            </a:r>
          </a:p>
          <a:p>
            <a:pPr lvl="1"/>
            <a:r>
              <a:rPr lang="en-US" sz="1800" dirty="0"/>
              <a:t>Los </a:t>
            </a:r>
            <a:r>
              <a:rPr lang="en-US" sz="1800" dirty="0" err="1"/>
              <a:t>pacientes</a:t>
            </a:r>
            <a:r>
              <a:rPr lang="en-US" sz="1800" dirty="0"/>
              <a:t> con </a:t>
            </a:r>
            <a:r>
              <a:rPr lang="en-US" sz="1800" dirty="0" err="1"/>
              <a:t>trastornos</a:t>
            </a:r>
            <a:r>
              <a:rPr lang="en-US" sz="1800" dirty="0"/>
              <a:t> </a:t>
            </a:r>
            <a:r>
              <a:rPr lang="en-US" sz="1800" dirty="0" err="1"/>
              <a:t>hemorrágicos</a:t>
            </a:r>
            <a:r>
              <a:rPr lang="en-US" sz="1800" dirty="0"/>
              <a:t> </a:t>
            </a:r>
            <a:r>
              <a:rPr lang="en-US" sz="1800" dirty="0" err="1"/>
              <a:t>deberán</a:t>
            </a:r>
            <a:r>
              <a:rPr lang="en-US" sz="1800" dirty="0"/>
              <a:t> </a:t>
            </a:r>
            <a:r>
              <a:rPr lang="en-US" sz="1800" dirty="0" err="1"/>
              <a:t>ser</a:t>
            </a:r>
            <a:r>
              <a:rPr lang="en-US" sz="1800" dirty="0"/>
              <a:t> </a:t>
            </a:r>
            <a:r>
              <a:rPr lang="en-US" sz="1800" dirty="0" err="1"/>
              <a:t>vacunados</a:t>
            </a:r>
            <a:r>
              <a:rPr lang="en-US" sz="1800" dirty="0"/>
              <a:t> </a:t>
            </a:r>
            <a:r>
              <a:rPr lang="en-US" sz="1800" dirty="0" err="1"/>
              <a:t>preferíblemente</a:t>
            </a:r>
            <a:r>
              <a:rPr lang="en-US" sz="1800" dirty="0"/>
              <a:t> </a:t>
            </a:r>
            <a:r>
              <a:rPr lang="en-US" sz="1800" dirty="0" err="1"/>
              <a:t>por</a:t>
            </a:r>
            <a:r>
              <a:rPr lang="en-US" sz="1800" dirty="0"/>
              <a:t> </a:t>
            </a:r>
            <a:r>
              <a:rPr lang="en-US" sz="1800" dirty="0" err="1"/>
              <a:t>vía</a:t>
            </a:r>
            <a:r>
              <a:rPr lang="en-US" sz="1800" dirty="0"/>
              <a:t> </a:t>
            </a:r>
            <a:r>
              <a:rPr lang="en-US" sz="1800" dirty="0" err="1"/>
              <a:t>subcutánea</a:t>
            </a:r>
            <a:r>
              <a:rPr lang="en-US" sz="1800" dirty="0"/>
              <a:t> </a:t>
            </a:r>
            <a:r>
              <a:rPr lang="en-US" sz="1800" dirty="0" err="1"/>
              <a:t>mejor</a:t>
            </a:r>
            <a:r>
              <a:rPr lang="en-US" sz="1800" dirty="0"/>
              <a:t> que intramuscular o </a:t>
            </a:r>
            <a:r>
              <a:rPr lang="en-US" sz="1800" dirty="0" err="1"/>
              <a:t>intradérmicamente</a:t>
            </a:r>
            <a:r>
              <a:rPr lang="en-US" sz="1800" dirty="0"/>
              <a:t>, salvo que se </a:t>
            </a:r>
            <a:r>
              <a:rPr lang="en-US" sz="1800" dirty="0" err="1"/>
              <a:t>cubra</a:t>
            </a:r>
            <a:r>
              <a:rPr lang="en-US" sz="1800" dirty="0"/>
              <a:t> con </a:t>
            </a:r>
            <a:r>
              <a:rPr lang="en-US" sz="1800" dirty="0" err="1"/>
              <a:t>infusión</a:t>
            </a:r>
            <a:r>
              <a:rPr lang="en-US" sz="1800" dirty="0"/>
              <a:t> de </a:t>
            </a:r>
            <a:r>
              <a:rPr lang="en-US" sz="1800" dirty="0" err="1"/>
              <a:t>concentrado</a:t>
            </a:r>
            <a:r>
              <a:rPr lang="en-US" sz="1800" dirty="0"/>
              <a:t> de factor de </a:t>
            </a:r>
            <a:r>
              <a:rPr lang="en-US" sz="1800" dirty="0" err="1"/>
              <a:t>coagulación</a:t>
            </a:r>
            <a:endParaRPr lang="en-US" sz="1800" dirty="0"/>
          </a:p>
        </p:txBody>
      </p:sp>
      <p:grpSp>
        <p:nvGrpSpPr>
          <p:cNvPr id="6" name="5 Grupo"/>
          <p:cNvGrpSpPr/>
          <p:nvPr/>
        </p:nvGrpSpPr>
        <p:grpSpPr>
          <a:xfrm>
            <a:off x="827584" y="2060848"/>
            <a:ext cx="6199094" cy="1133211"/>
            <a:chOff x="1043608" y="4767943"/>
            <a:chExt cx="6199094" cy="1133211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44" t="28883" r="5810" b="57823"/>
            <a:stretch/>
          </p:blipFill>
          <p:spPr bwMode="auto">
            <a:xfrm>
              <a:off x="1043608" y="4767943"/>
              <a:ext cx="6199094" cy="10130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44" t="21608" r="43712" b="75237"/>
            <a:stretch/>
          </p:blipFill>
          <p:spPr bwMode="auto">
            <a:xfrm>
              <a:off x="1043608" y="5660739"/>
              <a:ext cx="1578186" cy="2404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6 Grupo"/>
          <p:cNvGrpSpPr/>
          <p:nvPr/>
        </p:nvGrpSpPr>
        <p:grpSpPr>
          <a:xfrm>
            <a:off x="827584" y="3645024"/>
            <a:ext cx="4937641" cy="819836"/>
            <a:chOff x="786487" y="5373216"/>
            <a:chExt cx="4937641" cy="819836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97" t="43059" r="23235" b="53588"/>
            <a:stretch/>
          </p:blipFill>
          <p:spPr bwMode="auto">
            <a:xfrm>
              <a:off x="827584" y="5373216"/>
              <a:ext cx="4896544" cy="3121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19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64" t="28486" r="36929" b="68600"/>
            <a:stretch/>
          </p:blipFill>
          <p:spPr bwMode="auto">
            <a:xfrm>
              <a:off x="786487" y="5970982"/>
              <a:ext cx="2390503" cy="22207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0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286" t="59514" r="15285" b="36738"/>
            <a:stretch/>
          </p:blipFill>
          <p:spPr bwMode="auto">
            <a:xfrm>
              <a:off x="847177" y="5685412"/>
              <a:ext cx="783772" cy="28557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11561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6" t="24836" r="41213" b="28022"/>
          <a:stretch/>
        </p:blipFill>
        <p:spPr bwMode="auto">
          <a:xfrm>
            <a:off x="2123728" y="138464"/>
            <a:ext cx="4896544" cy="66025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9603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Fármacos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>
                <a:solidFill>
                  <a:srgbClr val="FF0000"/>
                </a:solidFill>
              </a:rPr>
              <a:t>Evitar el </a:t>
            </a:r>
            <a:r>
              <a:rPr lang="es-ES" b="1" dirty="0">
                <a:solidFill>
                  <a:srgbClr val="FF0000"/>
                </a:solidFill>
              </a:rPr>
              <a:t>ácido acetil salicílico</a:t>
            </a:r>
            <a:r>
              <a:rPr lang="es-ES" dirty="0">
                <a:solidFill>
                  <a:srgbClr val="FF0000"/>
                </a:solidFill>
              </a:rPr>
              <a:t>.</a:t>
            </a:r>
          </a:p>
          <a:p>
            <a:endParaRPr lang="es-ES" dirty="0"/>
          </a:p>
          <a:p>
            <a:r>
              <a:rPr lang="es-ES" dirty="0">
                <a:solidFill>
                  <a:srgbClr val="FF0000"/>
                </a:solidFill>
              </a:rPr>
              <a:t>Restringir el uso de los </a:t>
            </a:r>
            <a:r>
              <a:rPr lang="es-ES" b="1" dirty="0">
                <a:solidFill>
                  <a:srgbClr val="FF0000"/>
                </a:solidFill>
              </a:rPr>
              <a:t>AINEs</a:t>
            </a:r>
            <a:r>
              <a:rPr lang="es-ES" dirty="0">
                <a:solidFill>
                  <a:srgbClr val="FF0000"/>
                </a:solidFill>
              </a:rPr>
              <a:t> *</a:t>
            </a:r>
          </a:p>
          <a:p>
            <a:pPr lvl="2"/>
            <a:r>
              <a:rPr lang="es-ES" dirty="0"/>
              <a:t>recomendada la protección gástrica cuando se administran de forma prolongada.</a:t>
            </a:r>
          </a:p>
          <a:p>
            <a:endParaRPr lang="es-ES" dirty="0"/>
          </a:p>
          <a:p>
            <a:r>
              <a:rPr lang="es-ES" dirty="0"/>
              <a:t>Paracetamol en dosis habituales.</a:t>
            </a:r>
          </a:p>
          <a:p>
            <a:endParaRPr lang="es-ES" dirty="0"/>
          </a:p>
          <a:p>
            <a:r>
              <a:rPr lang="es-ES" dirty="0"/>
              <a:t>Evitar la administración </a:t>
            </a:r>
            <a:r>
              <a:rPr lang="es-ES" b="1" dirty="0"/>
              <a:t>intramuscular</a:t>
            </a:r>
            <a:r>
              <a:rPr lang="es-ES" dirty="0"/>
              <a:t> </a:t>
            </a:r>
          </a:p>
          <a:p>
            <a:pPr lvl="2"/>
            <a:r>
              <a:rPr lang="es-ES" dirty="0"/>
              <a:t>riesgo de hematomas musculares severos.</a:t>
            </a:r>
          </a:p>
          <a:p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509" y="1628800"/>
            <a:ext cx="1977963" cy="155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51520" y="6381329"/>
            <a:ext cx="85689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i="1" dirty="0"/>
              <a:t>* </a:t>
            </a:r>
            <a:r>
              <a:rPr lang="es-ES" sz="1100" i="1" dirty="0" err="1"/>
              <a:t>Eyster</a:t>
            </a:r>
            <a:r>
              <a:rPr lang="es-ES" sz="1100" i="1" dirty="0"/>
              <a:t> ME , </a:t>
            </a:r>
            <a:r>
              <a:rPr lang="es-ES" sz="1100" i="1" dirty="0" err="1"/>
              <a:t>Asaad</a:t>
            </a:r>
            <a:r>
              <a:rPr lang="es-ES" sz="1100" i="1" dirty="0"/>
              <a:t> SM , Gold BD , </a:t>
            </a:r>
            <a:r>
              <a:rPr lang="es-ES" sz="1100" i="1" dirty="0" err="1"/>
              <a:t>Cohn</a:t>
            </a:r>
            <a:r>
              <a:rPr lang="es-ES" sz="1100" i="1" dirty="0"/>
              <a:t> SE , </a:t>
            </a:r>
            <a:r>
              <a:rPr lang="es-ES" sz="1100" i="1" dirty="0" err="1"/>
              <a:t>Goedert</a:t>
            </a:r>
            <a:r>
              <a:rPr lang="es-ES" sz="1100" i="1" dirty="0"/>
              <a:t> JJ , </a:t>
            </a:r>
            <a:r>
              <a:rPr lang="es-ES" sz="1100" i="1" dirty="0" err="1"/>
              <a:t>Second</a:t>
            </a:r>
            <a:r>
              <a:rPr lang="es-ES" sz="1100" i="1" dirty="0"/>
              <a:t> </a:t>
            </a:r>
            <a:r>
              <a:rPr lang="es-ES" sz="1100" i="1" dirty="0" err="1"/>
              <a:t>Multicenter</a:t>
            </a:r>
            <a:r>
              <a:rPr lang="es-ES" sz="1100" i="1" dirty="0"/>
              <a:t> </a:t>
            </a:r>
            <a:r>
              <a:rPr lang="es-ES" sz="1100" i="1" dirty="0" err="1"/>
              <a:t>Hemophilia</a:t>
            </a:r>
            <a:r>
              <a:rPr lang="es-ES" sz="1100" i="1" dirty="0"/>
              <a:t> </a:t>
            </a:r>
            <a:r>
              <a:rPr lang="es-ES" sz="1100" i="1" dirty="0" err="1"/>
              <a:t>Study</a:t>
            </a:r>
            <a:r>
              <a:rPr lang="es-ES" sz="1100" i="1" dirty="0"/>
              <a:t> </a:t>
            </a:r>
            <a:r>
              <a:rPr lang="es-ES" sz="1100" i="1" dirty="0" err="1"/>
              <a:t>Group</a:t>
            </a:r>
            <a:r>
              <a:rPr lang="es-ES" sz="1100" i="1" dirty="0"/>
              <a:t>. </a:t>
            </a:r>
            <a:r>
              <a:rPr lang="es-ES" sz="1100" i="1" dirty="0" err="1"/>
              <a:t>Upper</a:t>
            </a:r>
            <a:r>
              <a:rPr lang="es-ES" sz="1100" i="1" dirty="0"/>
              <a:t> gastrointestinal </a:t>
            </a:r>
            <a:r>
              <a:rPr lang="es-ES" sz="1100" i="1" dirty="0" err="1"/>
              <a:t>bleeding</a:t>
            </a:r>
            <a:r>
              <a:rPr lang="es-ES" sz="1100" i="1" dirty="0"/>
              <a:t> in </a:t>
            </a:r>
            <a:r>
              <a:rPr lang="es-ES" sz="1100" i="1" dirty="0" err="1"/>
              <a:t>haemophiliacs</a:t>
            </a:r>
            <a:r>
              <a:rPr lang="es-ES" sz="1100" i="1" dirty="0"/>
              <a:t>: </a:t>
            </a:r>
            <a:r>
              <a:rPr lang="es-ES" sz="1100" i="1" dirty="0" err="1"/>
              <a:t>incidence</a:t>
            </a:r>
            <a:r>
              <a:rPr lang="es-ES" sz="1100" i="1" dirty="0"/>
              <a:t> and </a:t>
            </a:r>
            <a:r>
              <a:rPr lang="es-ES" sz="1100" i="1" dirty="0" err="1"/>
              <a:t>relation</a:t>
            </a:r>
            <a:r>
              <a:rPr lang="es-ES" sz="1100" i="1" dirty="0"/>
              <a:t> </a:t>
            </a:r>
            <a:r>
              <a:rPr lang="es-ES" sz="1100" i="1" dirty="0" err="1"/>
              <a:t>to</a:t>
            </a:r>
            <a:r>
              <a:rPr lang="es-ES" sz="1100" i="1" dirty="0"/>
              <a:t> use of non-</a:t>
            </a:r>
            <a:r>
              <a:rPr lang="es-ES" sz="1100" i="1" dirty="0" err="1"/>
              <a:t>steroidal</a:t>
            </a:r>
            <a:r>
              <a:rPr lang="es-ES" sz="1100" i="1" dirty="0"/>
              <a:t> anti-</a:t>
            </a:r>
            <a:r>
              <a:rPr lang="es-ES" sz="1100" i="1" dirty="0" err="1"/>
              <a:t>inflammatory</a:t>
            </a:r>
            <a:r>
              <a:rPr lang="es-ES" sz="1100" i="1" dirty="0"/>
              <a:t> </a:t>
            </a:r>
            <a:r>
              <a:rPr lang="es-ES" sz="1100" i="1" dirty="0" err="1"/>
              <a:t>drugs</a:t>
            </a:r>
            <a:r>
              <a:rPr lang="es-ES" sz="1100" i="1" dirty="0"/>
              <a:t>. </a:t>
            </a:r>
            <a:r>
              <a:rPr lang="es-ES" sz="1100" i="1" dirty="0" err="1"/>
              <a:t>Haemophilia</a:t>
            </a:r>
            <a:r>
              <a:rPr lang="es-ES" sz="1100" i="1" dirty="0"/>
              <a:t> 2007; 13: 279–86.</a:t>
            </a:r>
            <a:endParaRPr lang="es-ES" sz="1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8578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Ejercicio físico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775191"/>
            <a:ext cx="8435280" cy="4625609"/>
          </a:xfrm>
        </p:spPr>
        <p:txBody>
          <a:bodyPr>
            <a:normAutofit fontScale="85000" lnSpcReduction="10000"/>
          </a:bodyPr>
          <a:lstStyle/>
          <a:p>
            <a:r>
              <a:rPr lang="es-ES" dirty="0"/>
              <a:t>Forma amena de mantener el </a:t>
            </a:r>
            <a:r>
              <a:rPr lang="es-ES" b="1" dirty="0">
                <a:solidFill>
                  <a:srgbClr val="FF0000"/>
                </a:solidFill>
              </a:rPr>
              <a:t>tono muscular </a:t>
            </a:r>
          </a:p>
          <a:p>
            <a:pPr lvl="2"/>
            <a:r>
              <a:rPr lang="es-ES" dirty="0"/>
              <a:t>protege las articulaciones. </a:t>
            </a:r>
          </a:p>
          <a:p>
            <a:endParaRPr lang="es-ES" dirty="0"/>
          </a:p>
          <a:p>
            <a:r>
              <a:rPr lang="es-ES" dirty="0"/>
              <a:t>Excelente forma de </a:t>
            </a:r>
            <a:r>
              <a:rPr lang="es-ES" b="1" dirty="0">
                <a:solidFill>
                  <a:srgbClr val="FF0000"/>
                </a:solidFill>
              </a:rPr>
              <a:t>relación social </a:t>
            </a:r>
          </a:p>
          <a:p>
            <a:pPr marL="118872" indent="0">
              <a:buNone/>
            </a:pPr>
            <a:endParaRPr lang="es-ES" dirty="0"/>
          </a:p>
          <a:p>
            <a:r>
              <a:rPr lang="es-ES" dirty="0"/>
              <a:t>Escoger una actividad satisfactoria </a:t>
            </a:r>
            <a:r>
              <a:rPr lang="es-ES" b="1" dirty="0">
                <a:solidFill>
                  <a:srgbClr val="FF0000"/>
                </a:solidFill>
              </a:rPr>
              <a:t>individualizada</a:t>
            </a:r>
          </a:p>
          <a:p>
            <a:pPr lvl="2"/>
            <a:r>
              <a:rPr lang="es-ES" dirty="0"/>
              <a:t>que no suponga un riesgo superior al posible beneficio. </a:t>
            </a:r>
          </a:p>
          <a:p>
            <a:pPr lvl="1"/>
            <a:endParaRPr lang="es-ES" dirty="0"/>
          </a:p>
          <a:p>
            <a:r>
              <a:rPr lang="es-ES" b="1" dirty="0">
                <a:solidFill>
                  <a:srgbClr val="FF0000"/>
                </a:solidFill>
              </a:rPr>
              <a:t>No sobrecargar articulaciones </a:t>
            </a:r>
            <a:r>
              <a:rPr lang="es-ES" dirty="0"/>
              <a:t>con lesiones previas.</a:t>
            </a:r>
          </a:p>
          <a:p>
            <a:endParaRPr lang="es-ES" dirty="0"/>
          </a:p>
          <a:p>
            <a:r>
              <a:rPr lang="es-ES" dirty="0"/>
              <a:t>Potenciación muscular mediante </a:t>
            </a:r>
            <a:r>
              <a:rPr lang="es-ES" b="1" dirty="0">
                <a:solidFill>
                  <a:srgbClr val="FF0000"/>
                </a:solidFill>
              </a:rPr>
              <a:t>ejercicios isométricos</a:t>
            </a:r>
          </a:p>
          <a:p>
            <a:pPr lvl="2"/>
            <a:r>
              <a:rPr lang="es-ES" dirty="0"/>
              <a:t>contraen el músculo sin movilizar la articulación adyacente.</a:t>
            </a:r>
          </a:p>
          <a:p>
            <a:endParaRPr lang="es-E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784" y="2132856"/>
            <a:ext cx="1944216" cy="150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21227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1082076" y="2996952"/>
            <a:ext cx="6154220" cy="1728192"/>
            <a:chOff x="1403648" y="3356992"/>
            <a:chExt cx="6897189" cy="201622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01" t="45400" r="2428" b="31228"/>
            <a:stretch/>
          </p:blipFill>
          <p:spPr bwMode="auto">
            <a:xfrm>
              <a:off x="1403648" y="3356992"/>
              <a:ext cx="6897189" cy="1780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43" t="21651" r="41107" b="75457"/>
            <a:stretch/>
          </p:blipFill>
          <p:spPr bwMode="auto">
            <a:xfrm>
              <a:off x="1475656" y="5152810"/>
              <a:ext cx="2103121" cy="220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1 Grupo"/>
          <p:cNvGrpSpPr/>
          <p:nvPr/>
        </p:nvGrpSpPr>
        <p:grpSpPr>
          <a:xfrm>
            <a:off x="755577" y="692697"/>
            <a:ext cx="7056784" cy="1933698"/>
            <a:chOff x="1187624" y="1268760"/>
            <a:chExt cx="6656295" cy="174563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40" t="27667" r="4264" b="51647"/>
            <a:stretch/>
          </p:blipFill>
          <p:spPr bwMode="auto">
            <a:xfrm>
              <a:off x="1187624" y="1268760"/>
              <a:ext cx="6656295" cy="1576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57" t="21651" r="43679" b="75285"/>
            <a:stretch/>
          </p:blipFill>
          <p:spPr bwMode="auto">
            <a:xfrm>
              <a:off x="1475656" y="2780928"/>
              <a:ext cx="1580607" cy="233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3 CuadroTexto"/>
          <p:cNvSpPr txBox="1"/>
          <p:nvPr/>
        </p:nvSpPr>
        <p:spPr>
          <a:xfrm>
            <a:off x="4608324" y="5318905"/>
            <a:ext cx="28803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0000"/>
                </a:solidFill>
              </a:rPr>
              <a:t>Problemas</a:t>
            </a:r>
            <a:r>
              <a:rPr lang="es-ES" dirty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s-ES" dirty="0"/>
              <a:t>Sesgos</a:t>
            </a:r>
          </a:p>
          <a:p>
            <a:pPr marL="285750" indent="-285750">
              <a:buFontTx/>
              <a:buChar char="-"/>
            </a:pPr>
            <a:r>
              <a:rPr lang="es-ES" dirty="0"/>
              <a:t>Opinión de expertos</a:t>
            </a:r>
          </a:p>
          <a:p>
            <a:pPr marL="285750" indent="-285750">
              <a:buFontTx/>
              <a:buChar char="-"/>
            </a:pPr>
            <a:r>
              <a:rPr lang="es-ES" dirty="0"/>
              <a:t>Diseño?</a:t>
            </a:r>
          </a:p>
        </p:txBody>
      </p:sp>
      <p:sp>
        <p:nvSpPr>
          <p:cNvPr id="5" name="4 Flecha derecha"/>
          <p:cNvSpPr/>
          <p:nvPr/>
        </p:nvSpPr>
        <p:spPr>
          <a:xfrm>
            <a:off x="2736646" y="5445224"/>
            <a:ext cx="1043266" cy="936104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46791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Deporte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628800"/>
            <a:ext cx="8064896" cy="4824536"/>
          </a:xfrm>
        </p:spPr>
        <p:txBody>
          <a:bodyPr>
            <a:noAutofit/>
          </a:bodyPr>
          <a:lstStyle/>
          <a:p>
            <a:r>
              <a:rPr lang="es-ES" sz="1800" dirty="0"/>
              <a:t>Se consideran peligrosos:</a:t>
            </a:r>
          </a:p>
          <a:p>
            <a:pPr lvl="1"/>
            <a:r>
              <a:rPr lang="es-ES" sz="1400" dirty="0"/>
              <a:t> todos los deportes que conllevan una cierta violencia (boxeo, motociclismo) o contacto físico (balonmano, baloncesto).</a:t>
            </a:r>
          </a:p>
          <a:p>
            <a:endParaRPr lang="es-ES" sz="1800" dirty="0"/>
          </a:p>
          <a:p>
            <a:r>
              <a:rPr lang="es-ES" sz="1800" dirty="0"/>
              <a:t>Fútbol:  </a:t>
            </a:r>
          </a:p>
          <a:p>
            <a:pPr lvl="1"/>
            <a:r>
              <a:rPr lang="es-ES" sz="1400" dirty="0"/>
              <a:t>no es recomendable dado el riesgo de contacto</a:t>
            </a:r>
          </a:p>
          <a:p>
            <a:pPr marL="118872" indent="0">
              <a:buNone/>
            </a:pPr>
            <a:r>
              <a:rPr lang="es-ES" sz="1800" dirty="0"/>
              <a:t>.</a:t>
            </a:r>
          </a:p>
          <a:p>
            <a:r>
              <a:rPr lang="es-ES" sz="1800" dirty="0"/>
              <a:t>Calentamiento y suaves ejercicios de estiramiento al finalizar</a:t>
            </a:r>
          </a:p>
          <a:p>
            <a:pPr lvl="1"/>
            <a:r>
              <a:rPr lang="es-ES" sz="1400" dirty="0"/>
              <a:t>para prevenir lesiones musculares</a:t>
            </a:r>
          </a:p>
          <a:p>
            <a:pPr lvl="1"/>
            <a:endParaRPr lang="es-ES" sz="1400" dirty="0"/>
          </a:p>
          <a:p>
            <a:r>
              <a:rPr lang="es-ES" sz="1800" dirty="0"/>
              <a:t>Utilizar un calzado adecuado que controle bien el pie y el impacto del talón.</a:t>
            </a:r>
          </a:p>
          <a:p>
            <a:endParaRPr lang="es-ES" sz="1800" dirty="0"/>
          </a:p>
          <a:p>
            <a:r>
              <a:rPr lang="es-ES" sz="1800" dirty="0"/>
              <a:t>En caso de molestias: interrumpir inmediatamente la actividad. </a:t>
            </a:r>
          </a:p>
          <a:p>
            <a:endParaRPr lang="es-ES" sz="1800" dirty="0"/>
          </a:p>
          <a:p>
            <a:r>
              <a:rPr lang="es-ES" sz="1800" dirty="0"/>
              <a:t>Si existen lesiones articulares o musculares, esperar a su completa resolución</a:t>
            </a:r>
          </a:p>
          <a:p>
            <a:endParaRPr lang="es-ES" sz="1800" dirty="0"/>
          </a:p>
          <a:p>
            <a:r>
              <a:rPr lang="es-ES" sz="1800" dirty="0"/>
              <a:t>Los enfermos que están en tratamiento profiláctico: </a:t>
            </a:r>
          </a:p>
          <a:p>
            <a:pPr lvl="1"/>
            <a:r>
              <a:rPr lang="es-ES" sz="1400" dirty="0"/>
              <a:t> coordinar de manera que la máxima actividad coincida con los niveles más altos de factor.</a:t>
            </a:r>
          </a:p>
          <a:p>
            <a:pPr marL="118872" indent="0">
              <a:buNone/>
            </a:pPr>
            <a:endParaRPr lang="es-ES" sz="1800" dirty="0"/>
          </a:p>
          <a:p>
            <a:endParaRPr lang="es-ES" sz="1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388" y="2420888"/>
            <a:ext cx="1468060" cy="171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67200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5" t="22764" r="47059" b="10000"/>
          <a:stretch/>
        </p:blipFill>
        <p:spPr bwMode="auto">
          <a:xfrm>
            <a:off x="1691680" y="98653"/>
            <a:ext cx="5688632" cy="662804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0046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Clínica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50153"/>
          </a:xfrm>
        </p:spPr>
        <p:txBody>
          <a:bodyPr>
            <a:normAutofit fontScale="92500" lnSpcReduction="10000"/>
          </a:bodyPr>
          <a:lstStyle/>
          <a:p>
            <a:r>
              <a:rPr lang="es-ES" b="1" u="sng" dirty="0">
                <a:solidFill>
                  <a:srgbClr val="FF0000"/>
                </a:solidFill>
              </a:rPr>
              <a:t>Hemorragias</a:t>
            </a:r>
            <a:r>
              <a:rPr lang="es-ES" dirty="0"/>
              <a:t>: cualquier parte del cuerpo</a:t>
            </a:r>
          </a:p>
          <a:p>
            <a:endParaRPr lang="es-ES" dirty="0"/>
          </a:p>
          <a:p>
            <a:r>
              <a:rPr lang="es-ES" dirty="0"/>
              <a:t>Pueden estar presentes desde el nacimiento o incluso en el feto</a:t>
            </a:r>
          </a:p>
          <a:p>
            <a:endParaRPr lang="es-ES" dirty="0"/>
          </a:p>
          <a:p>
            <a:r>
              <a:rPr lang="es-ES" dirty="0"/>
              <a:t>Lo más típico: </a:t>
            </a:r>
            <a:r>
              <a:rPr lang="es-ES" sz="3500" b="1" dirty="0">
                <a:solidFill>
                  <a:srgbClr val="FF0000"/>
                </a:solidFill>
              </a:rPr>
              <a:t>hemartrosis </a:t>
            </a:r>
            <a:endParaRPr lang="es-ES" b="1" dirty="0">
              <a:solidFill>
                <a:srgbClr val="FF0000"/>
              </a:solidFill>
            </a:endParaRPr>
          </a:p>
          <a:p>
            <a:pPr lvl="1"/>
            <a:r>
              <a:rPr lang="es-ES" dirty="0"/>
              <a:t>A partir de la adquisición de la marcha. </a:t>
            </a:r>
          </a:p>
          <a:p>
            <a:pPr lvl="1"/>
            <a:r>
              <a:rPr lang="es-ES" dirty="0"/>
              <a:t>Espontáneo o ante traumatismos mínimos. </a:t>
            </a:r>
          </a:p>
          <a:p>
            <a:endParaRPr lang="es-ES" dirty="0"/>
          </a:p>
          <a:p>
            <a:r>
              <a:rPr lang="eu-ES" sz="2800" dirty="0" err="1"/>
              <a:t>Enfermedad</a:t>
            </a:r>
            <a:r>
              <a:rPr lang="eu-ES" sz="2800" dirty="0"/>
              <a:t> </a:t>
            </a:r>
            <a:r>
              <a:rPr lang="eu-ES" sz="2800" dirty="0" err="1"/>
              <a:t>con</a:t>
            </a:r>
            <a:r>
              <a:rPr lang="eu-ES" sz="2800" dirty="0"/>
              <a:t> </a:t>
            </a:r>
            <a:r>
              <a:rPr lang="eu-ES" sz="2800" dirty="0" err="1"/>
              <a:t>morbilidad</a:t>
            </a:r>
            <a:r>
              <a:rPr lang="eu-ES" sz="2800" dirty="0"/>
              <a:t> </a:t>
            </a:r>
            <a:r>
              <a:rPr lang="eu-ES" sz="2800" dirty="0" err="1"/>
              <a:t>importante</a:t>
            </a:r>
            <a:endParaRPr lang="eu-ES" sz="2800" dirty="0"/>
          </a:p>
          <a:p>
            <a:pPr lvl="1"/>
            <a:r>
              <a:rPr lang="eu-ES" sz="2200" dirty="0" err="1"/>
              <a:t>Hemartros</a:t>
            </a:r>
            <a:r>
              <a:rPr lang="eu-ES" sz="2200" dirty="0"/>
              <a:t>: </a:t>
            </a:r>
            <a:r>
              <a:rPr lang="eu-ES" sz="2200" dirty="0" err="1"/>
              <a:t>artropatía</a:t>
            </a:r>
            <a:endParaRPr lang="eu-ES" sz="2200" dirty="0"/>
          </a:p>
          <a:p>
            <a:endParaRPr lang="es-E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81192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4" t="16235" r="18161" b="7000"/>
          <a:stretch/>
        </p:blipFill>
        <p:spPr bwMode="auto">
          <a:xfrm>
            <a:off x="323528" y="121423"/>
            <a:ext cx="8568952" cy="668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77277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Deporte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50153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En la vida cotidiana existen situaciones que comportan mucho más riesgo que la práctica deportiva. </a:t>
            </a:r>
          </a:p>
          <a:p>
            <a:endParaRPr lang="es-ES" dirty="0"/>
          </a:p>
          <a:p>
            <a:r>
              <a:rPr lang="es-ES" dirty="0"/>
              <a:t>Un niño bien musculado podrá evitar los accidentes diarios o recuperarse más fácilmente de ellos.</a:t>
            </a:r>
          </a:p>
          <a:p>
            <a:pPr marL="118872" indent="0">
              <a:buNone/>
            </a:pPr>
            <a:endParaRPr lang="es-ES" dirty="0"/>
          </a:p>
          <a:p>
            <a:r>
              <a:rPr lang="es-ES" dirty="0"/>
              <a:t>Efecto positivo del deporte en la hemofilia</a:t>
            </a:r>
          </a:p>
          <a:p>
            <a:pPr lvl="2"/>
            <a:r>
              <a:rPr lang="es-ES" dirty="0"/>
              <a:t>no sólo a nivel del aparato locomotor y cardio-respiratorio, sino también, a nivel psicológico.</a:t>
            </a:r>
          </a:p>
          <a:p>
            <a:endParaRPr lang="es-ES" dirty="0"/>
          </a:p>
          <a:p>
            <a:endParaRPr lang="es-ES" b="1" dirty="0">
              <a:solidFill>
                <a:srgbClr val="FF0000"/>
              </a:solidFill>
            </a:endParaRPr>
          </a:p>
          <a:p>
            <a:pPr marL="118872" indent="0">
              <a:buNone/>
            </a:pPr>
            <a:r>
              <a:rPr lang="es-ES" sz="4100" b="1" dirty="0">
                <a:solidFill>
                  <a:srgbClr val="FF0000"/>
                </a:solidFill>
              </a:rPr>
              <a:t>Como conclusión:</a:t>
            </a:r>
          </a:p>
          <a:p>
            <a:pPr lvl="1"/>
            <a:r>
              <a:rPr lang="es-ES" b="1" dirty="0">
                <a:solidFill>
                  <a:srgbClr val="FF0000"/>
                </a:solidFill>
              </a:rPr>
              <a:t>La actividad física, la motricidad, todo ello integrado a través del deporte ha de formar parte de las fases educativas y terapéuticas del niño hemofílico.</a:t>
            </a:r>
          </a:p>
          <a:p>
            <a:endParaRPr lang="es-ES" dirty="0"/>
          </a:p>
          <a:p>
            <a:endParaRPr lang="es-E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83935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Juguetes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775191"/>
            <a:ext cx="8640960" cy="4625609"/>
          </a:xfrm>
        </p:spPr>
        <p:txBody>
          <a:bodyPr>
            <a:normAutofit fontScale="85000" lnSpcReduction="10000"/>
          </a:bodyPr>
          <a:lstStyle/>
          <a:p>
            <a:endParaRPr lang="es-ES" i="1" dirty="0"/>
          </a:p>
          <a:p>
            <a:r>
              <a:rPr lang="es-ES" b="1" dirty="0">
                <a:solidFill>
                  <a:srgbClr val="FF0000"/>
                </a:solidFill>
              </a:rPr>
              <a:t>Lo ideal:</a:t>
            </a:r>
          </a:p>
          <a:p>
            <a:pPr lvl="1"/>
            <a:r>
              <a:rPr lang="pt-BR" dirty="0"/>
              <a:t>juguetes blandos de cantos redondeados,</a:t>
            </a:r>
          </a:p>
          <a:p>
            <a:pPr lvl="1"/>
            <a:r>
              <a:rPr lang="es-ES" dirty="0"/>
              <a:t>sin aristas ni piezas cortantes.</a:t>
            </a:r>
          </a:p>
          <a:p>
            <a:pPr lvl="1"/>
            <a:r>
              <a:rPr lang="es-ES" dirty="0"/>
              <a:t>evitar el juego con objetos pesados.</a:t>
            </a:r>
          </a:p>
          <a:p>
            <a:pPr lvl="1"/>
            <a:endParaRPr lang="es-ES" dirty="0"/>
          </a:p>
          <a:p>
            <a:r>
              <a:rPr lang="es-ES" dirty="0"/>
              <a:t>El niño hemofílico debe </a:t>
            </a:r>
            <a:r>
              <a:rPr lang="es-ES" b="1" dirty="0">
                <a:solidFill>
                  <a:srgbClr val="FF0000"/>
                </a:solidFill>
              </a:rPr>
              <a:t>jugar normalmente</a:t>
            </a:r>
            <a:endParaRPr lang="es-ES" dirty="0"/>
          </a:p>
          <a:p>
            <a:pPr lvl="1"/>
            <a:r>
              <a:rPr lang="es-ES" dirty="0"/>
              <a:t>Como el resto de los niños.</a:t>
            </a:r>
          </a:p>
          <a:p>
            <a:pPr lvl="1"/>
            <a:r>
              <a:rPr lang="es-ES" dirty="0"/>
              <a:t>Es importante que no se vea como alguien diferente. </a:t>
            </a:r>
          </a:p>
          <a:p>
            <a:endParaRPr lang="es-ES" dirty="0"/>
          </a:p>
          <a:p>
            <a:r>
              <a:rPr lang="es-ES" dirty="0"/>
              <a:t>Limitar juegos colectivos que impliquen contacto físico.</a:t>
            </a:r>
          </a:p>
          <a:p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09750"/>
            <a:ext cx="2238430" cy="169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98066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padresonones.es/userfiles/image/deporte/PATIN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056731"/>
            <a:ext cx="3264164" cy="325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Juguetes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775191"/>
            <a:ext cx="6840760" cy="4625609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Usar casco siempre </a:t>
            </a:r>
            <a:r>
              <a:rPr lang="es-ES" dirty="0"/>
              <a:t>que monte en bicicleta. </a:t>
            </a:r>
          </a:p>
          <a:p>
            <a:endParaRPr lang="es-ES" dirty="0"/>
          </a:p>
          <a:p>
            <a:r>
              <a:rPr lang="es-ES" dirty="0"/>
              <a:t>Utilizar </a:t>
            </a:r>
            <a:r>
              <a:rPr lang="es-ES" b="1" dirty="0">
                <a:solidFill>
                  <a:srgbClr val="FF0000"/>
                </a:solidFill>
              </a:rPr>
              <a:t>métodos de protección </a:t>
            </a:r>
          </a:p>
          <a:p>
            <a:pPr marL="457200" lvl="1" indent="0">
              <a:buNone/>
            </a:pPr>
            <a:r>
              <a:rPr lang="es-ES" sz="2000" dirty="0"/>
              <a:t>(rodilleras, muñequeras, coderas)</a:t>
            </a:r>
          </a:p>
          <a:p>
            <a:pPr lvl="1"/>
            <a:r>
              <a:rPr lang="es-ES" dirty="0"/>
              <a:t>cuando juegue con monopatines, patines o patinetes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50311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49983"/>
            <a:ext cx="284575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Cuidado dental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1" y="1775191"/>
            <a:ext cx="8822419" cy="4625609"/>
          </a:xfrm>
        </p:spPr>
        <p:txBody>
          <a:bodyPr>
            <a:normAutofit/>
          </a:bodyPr>
          <a:lstStyle/>
          <a:p>
            <a:r>
              <a:rPr lang="es-ES" sz="2800" dirty="0"/>
              <a:t>Un sangrado importante con la salida o caída de piezas dentarias</a:t>
            </a:r>
          </a:p>
          <a:p>
            <a:pPr lvl="1"/>
            <a:r>
              <a:rPr lang="es-ES" sz="2400" dirty="0"/>
              <a:t>Puede suponer formas de </a:t>
            </a:r>
            <a:r>
              <a:rPr lang="es-ES" sz="2400" b="1" dirty="0">
                <a:solidFill>
                  <a:srgbClr val="FF0000"/>
                </a:solidFill>
              </a:rPr>
              <a:t>debut</a:t>
            </a:r>
            <a:r>
              <a:rPr lang="es-ES" sz="2400" dirty="0"/>
              <a:t> de la hemofilia.</a:t>
            </a:r>
          </a:p>
          <a:p>
            <a:pPr lvl="1"/>
            <a:endParaRPr lang="es-ES" sz="2400" dirty="0"/>
          </a:p>
          <a:p>
            <a:r>
              <a:rPr lang="es-ES" sz="2800" dirty="0"/>
              <a:t>Las prácticas odontológicas comunes (extracciones …)</a:t>
            </a:r>
          </a:p>
          <a:p>
            <a:pPr lvl="1"/>
            <a:r>
              <a:rPr lang="es-ES" sz="2400" dirty="0"/>
              <a:t> Pueden tener una </a:t>
            </a:r>
            <a:r>
              <a:rPr lang="es-ES" sz="2400" b="1" dirty="0">
                <a:solidFill>
                  <a:srgbClr val="FF0000"/>
                </a:solidFill>
              </a:rPr>
              <a:t>morbilidad importante</a:t>
            </a:r>
          </a:p>
          <a:p>
            <a:endParaRPr lang="es-ES" sz="2800" dirty="0"/>
          </a:p>
          <a:p>
            <a:r>
              <a:rPr lang="es-ES" sz="2800" dirty="0"/>
              <a:t>Importante: </a:t>
            </a:r>
            <a:r>
              <a:rPr lang="es-ES" sz="2800" b="1" dirty="0">
                <a:solidFill>
                  <a:srgbClr val="FF0000"/>
                </a:solidFill>
              </a:rPr>
              <a:t>cuidado primario </a:t>
            </a:r>
            <a:r>
              <a:rPr lang="es-ES" sz="2800" dirty="0"/>
              <a:t>dental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23835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Chupete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775191"/>
            <a:ext cx="8856984" cy="4625609"/>
          </a:xfrm>
        </p:spPr>
        <p:txBody>
          <a:bodyPr>
            <a:normAutofit/>
          </a:bodyPr>
          <a:lstStyle/>
          <a:p>
            <a:r>
              <a:rPr lang="es-ES" sz="2700" dirty="0"/>
              <a:t>En niños con hemofilia grave sin un adecuado tratamiento </a:t>
            </a:r>
            <a:endParaRPr lang="es-ES" sz="2700" b="1" dirty="0">
              <a:solidFill>
                <a:srgbClr val="FF0000"/>
              </a:solidFill>
            </a:endParaRPr>
          </a:p>
          <a:p>
            <a:pPr lvl="1"/>
            <a:endParaRPr lang="es-ES" sz="2200" b="1" dirty="0">
              <a:solidFill>
                <a:srgbClr val="FF0000"/>
              </a:solidFill>
            </a:endParaRPr>
          </a:p>
          <a:p>
            <a:pPr lvl="1"/>
            <a:r>
              <a:rPr lang="es-ES" sz="2200" b="1" dirty="0">
                <a:solidFill>
                  <a:srgbClr val="FF0000"/>
                </a:solidFill>
              </a:rPr>
              <a:t>El traumatismo del roce del chupete puede causar gingivorragias</a:t>
            </a:r>
            <a:r>
              <a:rPr lang="es-ES" sz="2200" dirty="0"/>
              <a:t>.</a:t>
            </a:r>
          </a:p>
          <a:p>
            <a:pPr lvl="1"/>
            <a:endParaRPr lang="es-ES" sz="2200" dirty="0"/>
          </a:p>
          <a:p>
            <a:pPr lvl="1"/>
            <a:r>
              <a:rPr lang="es-ES" sz="2200" dirty="0"/>
              <a:t>La presencia de éstas debe hacernos sospechar una coagulopatía.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147" y="4422229"/>
            <a:ext cx="3485045" cy="231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84488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Ropa y calzado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94169"/>
          </a:xfrm>
        </p:spPr>
        <p:txBody>
          <a:bodyPr>
            <a:normAutofit lnSpcReduction="10000"/>
          </a:bodyPr>
          <a:lstStyle/>
          <a:p>
            <a:r>
              <a:rPr lang="es-ES" dirty="0"/>
              <a:t>La presión de botones, hebillas, gomas o cremalleras</a:t>
            </a:r>
          </a:p>
          <a:p>
            <a:pPr lvl="1"/>
            <a:r>
              <a:rPr lang="es-ES" dirty="0"/>
              <a:t>equimosis y/o nódulos equimóticos</a:t>
            </a:r>
          </a:p>
          <a:p>
            <a:pPr lvl="1"/>
            <a:endParaRPr lang="es-ES" dirty="0"/>
          </a:p>
          <a:p>
            <a:r>
              <a:rPr lang="es-ES" dirty="0"/>
              <a:t>Cuando el niño comienza a andar:</a:t>
            </a:r>
          </a:p>
          <a:p>
            <a:pPr lvl="1"/>
            <a:r>
              <a:rPr lang="es-ES" dirty="0"/>
              <a:t>puede ser recomendable que use ropa acolchada.</a:t>
            </a:r>
          </a:p>
          <a:p>
            <a:pPr lvl="1"/>
            <a:r>
              <a:rPr lang="es-ES" dirty="0"/>
              <a:t>Importante ropa </a:t>
            </a:r>
            <a:r>
              <a:rPr lang="es-ES" b="1" dirty="0">
                <a:solidFill>
                  <a:srgbClr val="FF0000"/>
                </a:solidFill>
              </a:rPr>
              <a:t>cómoda</a:t>
            </a:r>
            <a:endParaRPr lang="es-ES" dirty="0"/>
          </a:p>
          <a:p>
            <a:pPr lvl="2"/>
            <a:r>
              <a:rPr lang="es-ES" dirty="0"/>
              <a:t>Asegurar libertad en sus movimientos</a:t>
            </a:r>
          </a:p>
          <a:p>
            <a:pPr lvl="2"/>
            <a:r>
              <a:rPr lang="es-ES" dirty="0"/>
              <a:t>No deben suponer un obstáculo facilitándoles las caídas. </a:t>
            </a:r>
          </a:p>
          <a:p>
            <a:pPr lvl="1"/>
            <a:r>
              <a:rPr lang="es-ES" dirty="0"/>
              <a:t>Calzado cómodo, moldeable, de horma ancha.</a:t>
            </a:r>
          </a:p>
          <a:p>
            <a:endParaRPr lang="es-E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66046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Rendimiento escolar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775191"/>
            <a:ext cx="8640960" cy="4625609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FF0000"/>
                </a:solidFill>
              </a:rPr>
              <a:t>La hemofilia puede alterar la escolarización normal</a:t>
            </a:r>
          </a:p>
          <a:p>
            <a:pPr lvl="1"/>
            <a:r>
              <a:rPr lang="es-ES" sz="2400" dirty="0"/>
              <a:t>Correlación lineal entre el número de episodios de sangrado y el desarrollo de fracaso escolar</a:t>
            </a:r>
          </a:p>
          <a:p>
            <a:pPr marL="457200" lvl="1" indent="0">
              <a:buNone/>
            </a:pPr>
            <a:endParaRPr lang="es-ES" sz="2400" dirty="0"/>
          </a:p>
          <a:p>
            <a:r>
              <a:rPr lang="es-ES" sz="2800" dirty="0"/>
              <a:t>Importante un programa adecuado de profilaxis</a:t>
            </a:r>
          </a:p>
          <a:p>
            <a:pPr lvl="1"/>
            <a:r>
              <a:rPr lang="es-ES" sz="2400" dirty="0"/>
              <a:t>beneficio sobre las complicaciones musculoesqueléticas,</a:t>
            </a:r>
          </a:p>
          <a:p>
            <a:pPr lvl="1"/>
            <a:r>
              <a:rPr lang="es-ES" sz="2400" dirty="0"/>
              <a:t>mejora el rendimiento, las cifras de absentismo y la socialización.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19310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1115616" y="908720"/>
            <a:ext cx="7107923" cy="1743000"/>
            <a:chOff x="1187623" y="1340768"/>
            <a:chExt cx="7107923" cy="1743000"/>
          </a:xfrm>
        </p:grpSpPr>
        <p:sp>
          <p:nvSpPr>
            <p:cNvPr id="4" name="3 Rectángulo"/>
            <p:cNvSpPr/>
            <p:nvPr/>
          </p:nvSpPr>
          <p:spPr>
            <a:xfrm>
              <a:off x="3432656" y="2852936"/>
              <a:ext cx="261785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900" dirty="0" err="1"/>
                <a:t>Pediatrics</a:t>
              </a:r>
              <a:r>
                <a:rPr lang="es-ES" sz="900" dirty="0"/>
                <a:t> 2001;108(6):105.</a:t>
              </a: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5" t="39176" r="45081" b="45307"/>
            <a:stretch/>
          </p:blipFill>
          <p:spPr bwMode="auto">
            <a:xfrm>
              <a:off x="1187623" y="1340768"/>
              <a:ext cx="7107923" cy="1398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5 CuadroTexto"/>
          <p:cNvSpPr txBox="1"/>
          <p:nvPr/>
        </p:nvSpPr>
        <p:spPr>
          <a:xfrm>
            <a:off x="683568" y="3140968"/>
            <a:ext cx="7848872" cy="3384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rmAutofit fontScale="85000" lnSpcReduction="20000"/>
          </a:bodyPr>
          <a:lstStyle/>
          <a:p>
            <a:r>
              <a:rPr lang="en-US" sz="3300" b="1" u="sng" dirty="0" err="1">
                <a:solidFill>
                  <a:srgbClr val="FF0000"/>
                </a:solidFill>
              </a:rPr>
              <a:t>Conclusiones</a:t>
            </a:r>
            <a:r>
              <a:rPr lang="en-US" sz="3300" b="1" u="sng" dirty="0">
                <a:solidFill>
                  <a:srgbClr val="FF0000"/>
                </a:solidFill>
              </a:rPr>
              <a:t>:</a:t>
            </a:r>
          </a:p>
          <a:p>
            <a:endParaRPr lang="en-US" b="1" i="1" dirty="0"/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dirty="0" err="1">
                <a:latin typeface="+mj-lt"/>
              </a:rPr>
              <a:t>Cada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niño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debería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tener</a:t>
            </a:r>
            <a:r>
              <a:rPr lang="en-US" dirty="0">
                <a:latin typeface="+mj-lt"/>
              </a:rPr>
              <a:t> la </a:t>
            </a:r>
            <a:r>
              <a:rPr lang="en-US" dirty="0" err="1">
                <a:latin typeface="+mj-lt"/>
              </a:rPr>
              <a:t>oportunidad</a:t>
            </a:r>
            <a:r>
              <a:rPr lang="en-US" dirty="0">
                <a:latin typeface="+mj-lt"/>
              </a:rPr>
              <a:t> de </a:t>
            </a:r>
            <a:r>
              <a:rPr lang="en-US" dirty="0" err="1">
                <a:latin typeface="+mj-lt"/>
              </a:rPr>
              <a:t>alcanzar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potencial</a:t>
            </a:r>
            <a:r>
              <a:rPr lang="en-US" dirty="0">
                <a:latin typeface="+mj-lt"/>
              </a:rPr>
              <a:t>.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endParaRPr lang="en-US" dirty="0">
              <a:latin typeface="+mj-lt"/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dirty="0" err="1">
                <a:latin typeface="+mj-lt"/>
              </a:rPr>
              <a:t>Incluir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también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este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objetivo</a:t>
            </a:r>
            <a:r>
              <a:rPr lang="en-US" dirty="0">
                <a:latin typeface="+mj-lt"/>
              </a:rPr>
              <a:t> en el control de </a:t>
            </a:r>
            <a:r>
              <a:rPr lang="en-US" dirty="0" err="1">
                <a:latin typeface="+mj-lt"/>
              </a:rPr>
              <a:t>una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enfermedad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crónica</a:t>
            </a:r>
            <a:r>
              <a:rPr lang="en-US" dirty="0">
                <a:latin typeface="+mj-lt"/>
              </a:rPr>
              <a:t>.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endParaRPr lang="en-US" dirty="0">
              <a:latin typeface="+mj-lt"/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Asociación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importante</a:t>
            </a:r>
            <a:r>
              <a:rPr lang="en-US" dirty="0">
                <a:latin typeface="+mj-lt"/>
              </a:rPr>
              <a:t> entre el </a:t>
            </a:r>
            <a:r>
              <a:rPr lang="en-US" dirty="0" err="1">
                <a:latin typeface="+mj-lt"/>
              </a:rPr>
              <a:t>número</a:t>
            </a:r>
            <a:r>
              <a:rPr lang="en-US" dirty="0">
                <a:latin typeface="+mj-lt"/>
              </a:rPr>
              <a:t> de </a:t>
            </a:r>
            <a:r>
              <a:rPr lang="en-US" dirty="0" err="1">
                <a:latin typeface="+mj-lt"/>
              </a:rPr>
              <a:t>hemorragias</a:t>
            </a:r>
            <a:r>
              <a:rPr lang="en-US" dirty="0">
                <a:latin typeface="+mj-lt"/>
              </a:rPr>
              <a:t> y los </a:t>
            </a:r>
            <a:r>
              <a:rPr lang="en-US" dirty="0" err="1">
                <a:latin typeface="+mj-lt"/>
              </a:rPr>
              <a:t>logros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académicos</a:t>
            </a:r>
            <a:r>
              <a:rPr lang="en-US" dirty="0">
                <a:latin typeface="+mj-lt"/>
              </a:rPr>
              <a:t> en los </a:t>
            </a:r>
            <a:r>
              <a:rPr lang="en-US" dirty="0" err="1">
                <a:latin typeface="+mj-lt"/>
              </a:rPr>
              <a:t>niños</a:t>
            </a:r>
            <a:r>
              <a:rPr lang="en-US" dirty="0">
                <a:latin typeface="+mj-lt"/>
              </a:rPr>
              <a:t> con </a:t>
            </a:r>
            <a:r>
              <a:rPr lang="en-US" dirty="0" err="1">
                <a:latin typeface="+mj-lt"/>
              </a:rPr>
              <a:t>hemofilia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severa</a:t>
            </a:r>
            <a:r>
              <a:rPr lang="en-US" dirty="0">
                <a:latin typeface="+mj-lt"/>
              </a:rPr>
              <a:t>.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endParaRPr lang="en-US" dirty="0">
              <a:latin typeface="+mj-lt"/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dirty="0">
                <a:latin typeface="+mj-lt"/>
              </a:rPr>
              <a:t>Los </a:t>
            </a:r>
            <a:r>
              <a:rPr lang="en-US" dirty="0" err="1">
                <a:latin typeface="+mj-lt"/>
              </a:rPr>
              <a:t>programas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terapéuticos</a:t>
            </a:r>
            <a:r>
              <a:rPr lang="en-US" dirty="0">
                <a:latin typeface="+mj-lt"/>
              </a:rPr>
              <a:t> no </a:t>
            </a:r>
            <a:r>
              <a:rPr lang="en-US" dirty="0" err="1">
                <a:latin typeface="+mj-lt"/>
              </a:rPr>
              <a:t>sólo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deben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ser</a:t>
            </a:r>
            <a:r>
              <a:rPr lang="en-US" dirty="0">
                <a:latin typeface="+mj-lt"/>
              </a:rPr>
              <a:t>  </a:t>
            </a:r>
            <a:r>
              <a:rPr lang="en-US" dirty="0" err="1">
                <a:latin typeface="+mj-lt"/>
              </a:rPr>
              <a:t>evaluados</a:t>
            </a:r>
            <a:r>
              <a:rPr lang="en-US" dirty="0">
                <a:latin typeface="+mj-lt"/>
              </a:rPr>
              <a:t> en </a:t>
            </a:r>
            <a:r>
              <a:rPr lang="en-US" dirty="0" err="1">
                <a:latin typeface="+mj-lt"/>
              </a:rPr>
              <a:t>términos</a:t>
            </a:r>
            <a:r>
              <a:rPr lang="en-US" dirty="0">
                <a:latin typeface="+mj-lt"/>
              </a:rPr>
              <a:t> de </a:t>
            </a:r>
            <a:r>
              <a:rPr lang="en-US" dirty="0" err="1">
                <a:latin typeface="+mj-lt"/>
              </a:rPr>
              <a:t>costes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para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conseguir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adecuados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objetivos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musculoesqueléticos</a:t>
            </a:r>
            <a:r>
              <a:rPr lang="en-US" dirty="0">
                <a:latin typeface="+mj-lt"/>
              </a:rPr>
              <a:t>.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endParaRPr lang="en-US" dirty="0">
              <a:latin typeface="+mj-lt"/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dirty="0" err="1">
                <a:latin typeface="+mj-lt"/>
              </a:rPr>
              <a:t>También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deberán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ser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importantes</a:t>
            </a:r>
            <a:r>
              <a:rPr lang="en-US" dirty="0">
                <a:latin typeface="+mj-lt"/>
              </a:rPr>
              <a:t> los </a:t>
            </a:r>
            <a:r>
              <a:rPr lang="en-US" dirty="0" err="1">
                <a:latin typeface="+mj-lt"/>
              </a:rPr>
              <a:t>objetivos</a:t>
            </a:r>
            <a:r>
              <a:rPr lang="en-US" dirty="0">
                <a:latin typeface="+mj-lt"/>
              </a:rPr>
              <a:t>  </a:t>
            </a:r>
            <a:r>
              <a:rPr lang="en-US" dirty="0" err="1">
                <a:latin typeface="+mj-lt"/>
              </a:rPr>
              <a:t>individuales</a:t>
            </a:r>
            <a:r>
              <a:rPr lang="en-US" dirty="0">
                <a:latin typeface="+mj-lt"/>
              </a:rPr>
              <a:t> y </a:t>
            </a:r>
            <a:r>
              <a:rPr lang="en-US" dirty="0" err="1">
                <a:latin typeface="+mj-lt"/>
              </a:rPr>
              <a:t>sociales</a:t>
            </a:r>
            <a:r>
              <a:rPr lang="en-US" dirty="0">
                <a:latin typeface="+mj-lt"/>
              </a:rPr>
              <a:t> en el </a:t>
            </a:r>
            <a:r>
              <a:rPr lang="en-US" dirty="0" err="1">
                <a:latin typeface="+mj-lt"/>
              </a:rPr>
              <a:t>área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académica</a:t>
            </a:r>
            <a:endParaRPr lang="es-ES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15551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Bibliografía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ES" b="1" dirty="0"/>
              <a:t>Guías para el tratamiento de la hemofilia</a:t>
            </a:r>
            <a:r>
              <a:rPr lang="es-ES" dirty="0"/>
              <a:t>. 2ª edición. Federación Mundial de Hemofilia.</a:t>
            </a:r>
          </a:p>
          <a:p>
            <a:endParaRPr lang="es-ES" dirty="0"/>
          </a:p>
          <a:p>
            <a:r>
              <a:rPr lang="es-ES" b="1" dirty="0"/>
              <a:t>Hemofilia. Guía Terapéutica. </a:t>
            </a:r>
            <a:r>
              <a:rPr lang="es-ES" i="1" dirty="0"/>
              <a:t>Ministerio de Sanidad,  Servicios Sociales e Igualdad. Noviembre 2012.</a:t>
            </a:r>
          </a:p>
          <a:p>
            <a:endParaRPr lang="es-ES" b="1" dirty="0"/>
          </a:p>
          <a:p>
            <a:r>
              <a:rPr lang="es-ES" b="1" dirty="0"/>
              <a:t>Hemofilia: perspectiva y consejos desde Atención Primaria. </a:t>
            </a:r>
            <a:r>
              <a:rPr lang="es-ES" dirty="0"/>
              <a:t>I. Carabaño Aguadoa, L. Llorente Otones. </a:t>
            </a:r>
            <a:r>
              <a:rPr lang="es-ES" i="1" dirty="0"/>
              <a:t>Rev Pediatr Aten Primaria. 2007;9:465-74</a:t>
            </a:r>
          </a:p>
          <a:p>
            <a:endParaRPr lang="es-ES" dirty="0"/>
          </a:p>
          <a:p>
            <a:r>
              <a:rPr lang="es-ES" dirty="0"/>
              <a:t>Haemophilia management: </a:t>
            </a:r>
            <a:r>
              <a:rPr lang="en-US" dirty="0"/>
              <a:t>optimizing treatment based on patients needs.</a:t>
            </a:r>
            <a:r>
              <a:rPr lang="es-ES" dirty="0"/>
              <a:t> Manco-Johnson M</a:t>
            </a:r>
            <a:r>
              <a:rPr lang="es-ES" i="1" dirty="0"/>
              <a:t>. Curr Opin Pediatr. 2005;17:13-6.</a:t>
            </a:r>
          </a:p>
          <a:p>
            <a:endParaRPr lang="es-ES" i="1" dirty="0"/>
          </a:p>
          <a:p>
            <a:r>
              <a:rPr lang="es-ES" dirty="0"/>
              <a:t>Advances </a:t>
            </a:r>
            <a:r>
              <a:rPr lang="en-US" dirty="0"/>
              <a:t>in care of children with haemophilia. </a:t>
            </a:r>
            <a:r>
              <a:rPr lang="es-ES" dirty="0"/>
              <a:t>Manco-Johnson MJ, Riske B, Kasper CK. </a:t>
            </a:r>
            <a:r>
              <a:rPr lang="en-US" i="1" dirty="0"/>
              <a:t>Semin </a:t>
            </a:r>
            <a:r>
              <a:rPr lang="es-ES" i="1" dirty="0"/>
              <a:t>Thromb Hemost. 2003;29:585-94</a:t>
            </a:r>
            <a:r>
              <a:rPr lang="es-ES" dirty="0"/>
              <a:t>.</a:t>
            </a:r>
          </a:p>
          <a:p>
            <a:endParaRPr lang="es-ES" b="1" dirty="0"/>
          </a:p>
          <a:p>
            <a:r>
              <a:rPr lang="en-US" dirty="0"/>
              <a:t>Paediatric care of the child with haemophilia. Ljung R. </a:t>
            </a:r>
            <a:r>
              <a:rPr lang="es-ES" i="1" dirty="0"/>
              <a:t>Haemophilia. 2002;8:178-82.</a:t>
            </a:r>
          </a:p>
          <a:p>
            <a:endParaRPr lang="es-ES" b="1" dirty="0"/>
          </a:p>
          <a:p>
            <a:r>
              <a:rPr lang="es-ES" b="1" dirty="0"/>
              <a:t>Protocolos tratamiento antimicrobiano domiciliario endovenoso </a:t>
            </a:r>
            <a:r>
              <a:rPr lang="es-ES" i="1" dirty="0"/>
              <a:t>(Sociedad Española de Medicina Interna)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4322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r>
              <a:rPr lang="eu-ES" dirty="0"/>
              <a:t>CLASIFICACIÓN  Y CLÍNICA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>
              <a:buNone/>
            </a:pPr>
            <a:endParaRPr lang="eu-ES" sz="2000" dirty="0"/>
          </a:p>
          <a:p>
            <a:pPr fontAlgn="t"/>
            <a:endParaRPr lang="eu-ES" sz="2000" b="1" dirty="0"/>
          </a:p>
          <a:p>
            <a:pPr fontAlgn="t"/>
            <a:endParaRPr lang="eu-ES" sz="2000" b="1" dirty="0"/>
          </a:p>
          <a:p>
            <a:pPr fontAlgn="t"/>
            <a:endParaRPr lang="eu-ES" sz="2000" b="1" dirty="0"/>
          </a:p>
          <a:p>
            <a:pPr fontAlgn="t"/>
            <a:endParaRPr lang="eu-ES" sz="2000" b="1" dirty="0"/>
          </a:p>
          <a:p>
            <a:pPr fontAlgn="t"/>
            <a:endParaRPr lang="eu-ES" sz="2000" b="1" dirty="0"/>
          </a:p>
          <a:p>
            <a:pPr fontAlgn="t"/>
            <a:endParaRPr lang="eu-ES" sz="2000" b="1" dirty="0"/>
          </a:p>
          <a:p>
            <a:pPr fontAlgn="t"/>
            <a:endParaRPr lang="eu-ES" sz="2000" dirty="0"/>
          </a:p>
          <a:p>
            <a:endParaRPr lang="eu-E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09684"/>
            <a:ext cx="8532439" cy="310754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86315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97642" y="5157192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5400" b="1" i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GRACIAS</a:t>
            </a:r>
          </a:p>
        </p:txBody>
      </p:sp>
      <p:pic>
        <p:nvPicPr>
          <p:cNvPr id="1026" name="Picture 2" descr="http://www.savalnet.cl/medios/thumbnail/mm/reportajes/2013/04/93975rg001-tn-280x210-1-FFFFF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08720"/>
            <a:ext cx="489654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9777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Abordaje interdisciplinar</a:t>
            </a:r>
          </a:p>
        </p:txBody>
      </p:sp>
      <p:sp>
        <p:nvSpPr>
          <p:cNvPr id="4" name="AutoShape 2" descr="Resultado de imagen de interdisciplinar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5" name="AutoShape 4" descr="Resultado de imagen de interdisciplinari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6" name="AutoShape 6" descr="Resultado de imagen de interdisciplinari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1031" name="Picture 7" descr="C:\Users\Unai\Desktop\trabajo-en-equip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76872"/>
            <a:ext cx="4757760" cy="375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3059832" y="1628800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0000"/>
                </a:solidFill>
              </a:rPr>
              <a:t>HEMATOLOGÍA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95536" y="364502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C000"/>
                </a:solidFill>
              </a:rPr>
              <a:t>ODONTOLOGÍA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611560" y="465313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PSICOLOGÍA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6156176" y="226758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2"/>
                </a:solidFill>
              </a:rPr>
              <a:t>TRAUMATOLOGÍA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876256" y="342900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8080"/>
                </a:solidFill>
              </a:rPr>
              <a:t>REHABILITACIÓN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914348" y="5657873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92D050"/>
                </a:solidFill>
              </a:rPr>
              <a:t>ENFERMERÍA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4952966" y="6309560"/>
            <a:ext cx="1487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4"/>
                </a:solidFill>
              </a:rPr>
              <a:t>PEDIATRÍA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1115616" y="234888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6600"/>
                </a:solidFill>
              </a:rPr>
              <a:t>FARMACIA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6732240" y="458112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4">
                    <a:lumMod val="50000"/>
                  </a:schemeClr>
                </a:solidFill>
              </a:rPr>
              <a:t>RADIOLOGÍA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444208" y="573325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4">
                    <a:lumMod val="75000"/>
                  </a:schemeClr>
                </a:solidFill>
              </a:rPr>
              <a:t>M. FAMILIA</a:t>
            </a:r>
            <a:endParaRPr lang="es-ES" dirty="0"/>
          </a:p>
        </p:txBody>
      </p:sp>
      <p:sp>
        <p:nvSpPr>
          <p:cNvPr id="17" name="13 CuadroTexto">
            <a:extLst>
              <a:ext uri="{FF2B5EF4-FFF2-40B4-BE49-F238E27FC236}">
                <a16:creationId xmlns:a16="http://schemas.microsoft.com/office/drawing/2014/main" id="{389260B3-315E-4530-B181-EB07198AFBDC}"/>
              </a:ext>
            </a:extLst>
          </p:cNvPr>
          <p:cNvSpPr txBox="1"/>
          <p:nvPr/>
        </p:nvSpPr>
        <p:spPr>
          <a:xfrm>
            <a:off x="2714548" y="6309320"/>
            <a:ext cx="1688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92D050"/>
                </a:solidFill>
              </a:rPr>
              <a:t>GINECOLOGÍA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996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Parto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u-ES" sz="2000" dirty="0" err="1"/>
              <a:t>Condicionante</a:t>
            </a:r>
            <a:r>
              <a:rPr lang="eu-ES" sz="2000" dirty="0"/>
              <a:t>, </a:t>
            </a:r>
            <a:r>
              <a:rPr lang="eu-ES" sz="2000" dirty="0" err="1"/>
              <a:t>incluso</a:t>
            </a:r>
            <a:r>
              <a:rPr lang="eu-ES" sz="2000" dirty="0"/>
              <a:t> </a:t>
            </a:r>
            <a:r>
              <a:rPr lang="eu-ES" sz="2000" dirty="0" err="1"/>
              <a:t>desde</a:t>
            </a:r>
            <a:r>
              <a:rPr lang="eu-ES" sz="2000" dirty="0"/>
              <a:t> </a:t>
            </a:r>
            <a:r>
              <a:rPr lang="eu-ES" sz="2000" dirty="0" err="1"/>
              <a:t>el</a:t>
            </a:r>
            <a:r>
              <a:rPr lang="eu-ES" sz="2000" dirty="0"/>
              <a:t> </a:t>
            </a:r>
            <a:r>
              <a:rPr lang="eu-ES" sz="2000" dirty="0" err="1"/>
              <a:t>momento</a:t>
            </a:r>
            <a:r>
              <a:rPr lang="eu-ES" sz="2000" dirty="0"/>
              <a:t> del </a:t>
            </a:r>
            <a:r>
              <a:rPr lang="eu-ES" sz="2000" dirty="0" err="1"/>
              <a:t>parto</a:t>
            </a:r>
            <a:endParaRPr lang="eu-ES" sz="2000" dirty="0"/>
          </a:p>
          <a:p>
            <a:endParaRPr lang="en-US" sz="2000" dirty="0"/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000" dirty="0"/>
              <a:t>El </a:t>
            </a:r>
            <a:r>
              <a:rPr lang="en-US" sz="2000" dirty="0" err="1"/>
              <a:t>parto</a:t>
            </a:r>
            <a:r>
              <a:rPr lang="en-US" sz="2000" dirty="0"/>
              <a:t> de un </a:t>
            </a:r>
            <a:r>
              <a:rPr lang="en-US" sz="2000" dirty="0" err="1"/>
              <a:t>niño</a:t>
            </a:r>
            <a:r>
              <a:rPr lang="en-US" sz="2000" dirty="0"/>
              <a:t> con </a:t>
            </a:r>
            <a:r>
              <a:rPr lang="en-US" sz="2000" dirty="0" err="1"/>
              <a:t>hemofilia</a:t>
            </a:r>
            <a:r>
              <a:rPr lang="en-US" sz="2000" dirty="0"/>
              <a:t> </a:t>
            </a:r>
            <a:r>
              <a:rPr lang="en-US" sz="2000" dirty="0" err="1"/>
              <a:t>diagnosticada</a:t>
            </a:r>
            <a:r>
              <a:rPr lang="en-US" sz="2000" dirty="0"/>
              <a:t> o </a:t>
            </a:r>
            <a:r>
              <a:rPr lang="en-US" sz="2000" dirty="0" err="1"/>
              <a:t>sospechada</a:t>
            </a:r>
            <a:r>
              <a:rPr lang="en-US" sz="2000" dirty="0"/>
              <a:t> </a:t>
            </a:r>
            <a:r>
              <a:rPr lang="en-US" sz="2000" dirty="0" err="1"/>
              <a:t>debería</a:t>
            </a:r>
            <a:r>
              <a:rPr lang="en-US" sz="2000" dirty="0"/>
              <a:t> </a:t>
            </a:r>
            <a:r>
              <a:rPr lang="en-US" sz="2000" dirty="0" err="1"/>
              <a:t>ser</a:t>
            </a:r>
            <a:r>
              <a:rPr lang="en-US" sz="2000" dirty="0"/>
              <a:t> </a:t>
            </a:r>
            <a:r>
              <a:rPr lang="en-US" sz="2000" dirty="0" err="1"/>
              <a:t>atraumático</a:t>
            </a:r>
            <a:r>
              <a:rPr lang="en-US" sz="2000" dirty="0"/>
              <a:t> *,**,***</a:t>
            </a:r>
          </a:p>
          <a:p>
            <a:pPr lvl="1"/>
            <a:r>
              <a:rPr lang="en-US" sz="1600" dirty="0" err="1"/>
              <a:t>Disminuir</a:t>
            </a:r>
            <a:r>
              <a:rPr lang="en-US" sz="1600" dirty="0"/>
              <a:t>  el </a:t>
            </a:r>
            <a:r>
              <a:rPr lang="en-US" sz="1600" dirty="0" err="1"/>
              <a:t>riesgo</a:t>
            </a:r>
            <a:r>
              <a:rPr lang="en-US" sz="1600" dirty="0"/>
              <a:t> de </a:t>
            </a:r>
            <a:r>
              <a:rPr lang="en-US" sz="1600" dirty="0" err="1"/>
              <a:t>sangrado</a:t>
            </a:r>
            <a:r>
              <a:rPr lang="en-US" sz="1600" dirty="0"/>
              <a:t>.</a:t>
            </a:r>
            <a:endParaRPr lang="eu-ES" sz="2000" dirty="0"/>
          </a:p>
          <a:p>
            <a:pPr lvl="1"/>
            <a:r>
              <a:rPr lang="en-US" sz="1600" dirty="0" err="1"/>
              <a:t>Individualizar</a:t>
            </a:r>
            <a:r>
              <a:rPr lang="en-US" sz="1600" dirty="0"/>
              <a:t> vaginal </a:t>
            </a:r>
            <a:r>
              <a:rPr lang="en-US" sz="1600" dirty="0" err="1"/>
              <a:t>Vs</a:t>
            </a:r>
            <a:r>
              <a:rPr lang="en-US" sz="1600" dirty="0"/>
              <a:t> </a:t>
            </a:r>
            <a:r>
              <a:rPr lang="en-US" sz="1600" dirty="0" err="1"/>
              <a:t>cesárea</a:t>
            </a:r>
            <a:r>
              <a:rPr lang="en-US" sz="1600" dirty="0"/>
              <a:t> </a:t>
            </a:r>
          </a:p>
          <a:p>
            <a:pPr lvl="1"/>
            <a:r>
              <a:rPr lang="en-US" sz="1600" dirty="0"/>
              <a:t>No instrumental (</a:t>
            </a:r>
            <a:r>
              <a:rPr lang="en-US" sz="1600" dirty="0" err="1"/>
              <a:t>incrementa</a:t>
            </a:r>
            <a:r>
              <a:rPr lang="en-US" sz="1600" dirty="0"/>
              <a:t> </a:t>
            </a:r>
            <a:r>
              <a:rPr lang="en-US" sz="1600" dirty="0" err="1"/>
              <a:t>riesgo</a:t>
            </a:r>
            <a:r>
              <a:rPr lang="en-US" sz="1600" dirty="0"/>
              <a:t> de HIC)</a:t>
            </a:r>
            <a:endParaRPr lang="eu-ES" sz="1600" dirty="0"/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395536" y="6111113"/>
            <a:ext cx="85689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8872" lvl="1">
              <a:spcBef>
                <a:spcPts val="0"/>
              </a:spcBef>
              <a:buClr>
                <a:schemeClr val="accent1"/>
              </a:buClr>
              <a:buSzPct val="80000"/>
            </a:pPr>
            <a:r>
              <a:rPr lang="en-US" sz="1100" dirty="0"/>
              <a:t>*Perinatal management of newborns with </a:t>
            </a:r>
            <a:r>
              <a:rPr lang="en-US" sz="1100" dirty="0" err="1"/>
              <a:t>haemophilia</a:t>
            </a:r>
            <a:r>
              <a:rPr lang="en-US" sz="1100" dirty="0"/>
              <a:t>. British Journal of </a:t>
            </a:r>
            <a:r>
              <a:rPr lang="en-US" sz="1100" dirty="0" err="1"/>
              <a:t>Haematology</a:t>
            </a:r>
            <a:r>
              <a:rPr lang="en-US" sz="1100" dirty="0"/>
              <a:t>, 2001, 112, 264±274</a:t>
            </a:r>
          </a:p>
          <a:p>
            <a:pPr algn="just"/>
            <a:r>
              <a:rPr lang="en-US" sz="1100" dirty="0"/>
              <a:t>**Pregnancy in carriers of </a:t>
            </a:r>
            <a:r>
              <a:rPr lang="en-US" sz="1100" dirty="0" err="1"/>
              <a:t>haemophilia</a:t>
            </a:r>
            <a:r>
              <a:rPr lang="en-US" sz="1100" dirty="0"/>
              <a:t>. C. Chi, C. A. Lee, N. </a:t>
            </a:r>
            <a:r>
              <a:rPr lang="en-US" sz="1100" dirty="0" err="1"/>
              <a:t>Shiltagh</a:t>
            </a:r>
            <a:r>
              <a:rPr lang="en-US" sz="1100" dirty="0"/>
              <a:t>, A. Khan, D. Pollard and R. A. </a:t>
            </a:r>
            <a:r>
              <a:rPr lang="en-US" sz="1100" dirty="0" err="1"/>
              <a:t>Kadir</a:t>
            </a:r>
            <a:r>
              <a:rPr lang="en-US" sz="1100" dirty="0"/>
              <a:t>. </a:t>
            </a:r>
            <a:r>
              <a:rPr lang="es-ES" sz="1100" dirty="0" err="1"/>
              <a:t>Haemophilia</a:t>
            </a:r>
            <a:r>
              <a:rPr lang="es-ES" sz="1100" dirty="0"/>
              <a:t> (2008), 14, 56–64</a:t>
            </a:r>
            <a:endParaRPr lang="en-US" sz="1100" dirty="0"/>
          </a:p>
          <a:p>
            <a:r>
              <a:rPr lang="en-US" sz="800" dirty="0"/>
              <a:t>***</a:t>
            </a:r>
            <a:r>
              <a:rPr lang="en-US" sz="1000" dirty="0"/>
              <a:t> </a:t>
            </a:r>
            <a:r>
              <a:rPr lang="en-US" sz="1100" dirty="0"/>
              <a:t>Guideline on the management of </a:t>
            </a:r>
            <a:r>
              <a:rPr lang="en-US" sz="1100" dirty="0" err="1"/>
              <a:t>haemophilia</a:t>
            </a:r>
            <a:r>
              <a:rPr lang="en-US" sz="1100" dirty="0"/>
              <a:t> in the fetus and neonate. </a:t>
            </a:r>
            <a:r>
              <a:rPr lang="en-US" sz="900" u="sng" dirty="0">
                <a:hlinkClick r:id="rId3"/>
              </a:rPr>
              <a:t>British Journal of </a:t>
            </a:r>
            <a:r>
              <a:rPr lang="en-US" sz="900" u="sng" dirty="0" err="1">
                <a:hlinkClick r:id="rId3"/>
              </a:rPr>
              <a:t>Haematology</a:t>
            </a:r>
            <a:r>
              <a:rPr lang="en-US" sz="900" u="sng" dirty="0" err="1">
                <a:hlinkClick r:id="rId4"/>
              </a:rPr>
              <a:t>Volume</a:t>
            </a:r>
            <a:r>
              <a:rPr lang="en-US" sz="900" u="sng" dirty="0">
                <a:hlinkClick r:id="rId4"/>
              </a:rPr>
              <a:t> 154, Issue 2</a:t>
            </a:r>
            <a:endParaRPr lang="eu-ES" sz="900" u="sng" dirty="0"/>
          </a:p>
        </p:txBody>
      </p:sp>
      <p:sp>
        <p:nvSpPr>
          <p:cNvPr id="5" name="AutoShape 2" descr="Resultado de imagen de parto instrumen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 descr="Resultado de imagen de parto instrument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AutoShape 6" descr="Resultado de imagen de parto instrumenta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152" name="Picture 8" descr="http://parto.elembarazo.net/wp-content/forceps-300x19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77072"/>
            <a:ext cx="28575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8 Conector recto"/>
          <p:cNvCxnSpPr/>
          <p:nvPr/>
        </p:nvCxnSpPr>
        <p:spPr>
          <a:xfrm flipH="1">
            <a:off x="2771800" y="4077072"/>
            <a:ext cx="3384376" cy="185737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2771800" y="4077072"/>
            <a:ext cx="3528392" cy="185737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45582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r>
              <a:rPr lang="eu-ES" dirty="0"/>
              <a:t>PEDIATRÍA: PREVENCIÓN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363272" cy="5078452"/>
          </a:xfrm>
        </p:spPr>
        <p:txBody>
          <a:bodyPr>
            <a:noAutofit/>
          </a:bodyPr>
          <a:lstStyle/>
          <a:p>
            <a:r>
              <a:rPr lang="eu-ES" sz="2000" dirty="0" err="1"/>
              <a:t>En</a:t>
            </a:r>
            <a:r>
              <a:rPr lang="eu-ES" sz="2000" dirty="0"/>
              <a:t> la </a:t>
            </a:r>
            <a:r>
              <a:rPr lang="eu-ES" sz="2000" dirty="0" err="1"/>
              <a:t>edad</a:t>
            </a:r>
            <a:r>
              <a:rPr lang="eu-ES" sz="2000" dirty="0"/>
              <a:t> </a:t>
            </a:r>
            <a:r>
              <a:rPr lang="eu-ES" sz="2000" dirty="0" err="1"/>
              <a:t>pediátrica</a:t>
            </a:r>
            <a:r>
              <a:rPr lang="eu-ES" sz="2000" dirty="0"/>
              <a:t> </a:t>
            </a:r>
            <a:r>
              <a:rPr lang="eu-ES" sz="2000" dirty="0" err="1"/>
              <a:t>pueden</a:t>
            </a:r>
            <a:r>
              <a:rPr lang="eu-ES" sz="2000" dirty="0"/>
              <a:t> </a:t>
            </a:r>
            <a:r>
              <a:rPr lang="eu-ES" sz="2000" dirty="0" err="1"/>
              <a:t>aparecer</a:t>
            </a:r>
            <a:r>
              <a:rPr lang="eu-ES" sz="2000" dirty="0"/>
              <a:t> </a:t>
            </a:r>
            <a:r>
              <a:rPr lang="eu-ES" sz="2000" dirty="0" err="1"/>
              <a:t>las</a:t>
            </a:r>
            <a:r>
              <a:rPr lang="eu-ES" sz="2000" dirty="0"/>
              <a:t> </a:t>
            </a:r>
            <a:r>
              <a:rPr lang="eu-ES" sz="2000" dirty="0" err="1"/>
              <a:t>primeras</a:t>
            </a:r>
            <a:r>
              <a:rPr lang="eu-ES" sz="2000" dirty="0"/>
              <a:t> </a:t>
            </a:r>
            <a:r>
              <a:rPr lang="eu-ES" sz="2000" dirty="0" err="1"/>
              <a:t>complicaciones</a:t>
            </a:r>
            <a:r>
              <a:rPr lang="eu-ES" sz="2000" dirty="0"/>
              <a:t>: </a:t>
            </a:r>
          </a:p>
          <a:p>
            <a:pPr marL="457200" lvl="1" indent="0">
              <a:buNone/>
            </a:pPr>
            <a:r>
              <a:rPr lang="eu-ES" sz="3200" b="1" dirty="0">
                <a:solidFill>
                  <a:srgbClr val="FF0000"/>
                </a:solidFill>
              </a:rPr>
              <a:t>		</a:t>
            </a:r>
            <a:r>
              <a:rPr lang="eu-ES" sz="3600" b="1" dirty="0" err="1">
                <a:solidFill>
                  <a:srgbClr val="FF0000"/>
                </a:solidFill>
              </a:rPr>
              <a:t>Prevención</a:t>
            </a:r>
            <a:endParaRPr lang="eu-ES" sz="2400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u-ES" sz="1600" dirty="0"/>
          </a:p>
          <a:p>
            <a:r>
              <a:rPr lang="eu-ES" sz="2000" b="1" u="sng" dirty="0" err="1"/>
              <a:t>Objetivo</a:t>
            </a:r>
            <a:r>
              <a:rPr lang="eu-ES" sz="2000" dirty="0"/>
              <a:t>:</a:t>
            </a:r>
          </a:p>
          <a:p>
            <a:pPr lvl="1"/>
            <a:r>
              <a:rPr lang="es-ES" sz="2000" dirty="0"/>
              <a:t>Desarrollo músculo-esquelético normal</a:t>
            </a:r>
          </a:p>
          <a:p>
            <a:pPr lvl="1"/>
            <a:r>
              <a:rPr lang="es-ES" sz="2000" dirty="0"/>
              <a:t>Vida similar a otros niños</a:t>
            </a:r>
          </a:p>
          <a:p>
            <a:endParaRPr lang="es-ES" sz="2000" dirty="0"/>
          </a:p>
          <a:p>
            <a:r>
              <a:rPr lang="es-ES" sz="2000" dirty="0"/>
              <a:t>Tratamiento profiláctico médico</a:t>
            </a:r>
          </a:p>
          <a:p>
            <a:pPr lvl="1"/>
            <a:r>
              <a:rPr lang="es-ES" sz="1600" dirty="0"/>
              <a:t>La administración regular y prolongada del factor deficitario, iniciada en edad temprana,  previene artropatía hemofílica </a:t>
            </a:r>
          </a:p>
          <a:p>
            <a:pPr lvl="1"/>
            <a:r>
              <a:rPr lang="es-ES" sz="1600" dirty="0"/>
              <a:t>Mejor antes o justo después de la primera hemorragia articular*</a:t>
            </a:r>
          </a:p>
          <a:p>
            <a:endParaRPr lang="es-ES" sz="2000" dirty="0"/>
          </a:p>
          <a:p>
            <a:r>
              <a:rPr lang="es-ES" sz="2000" dirty="0"/>
              <a:t>Otras medidas preventivas</a:t>
            </a:r>
            <a:endParaRPr lang="eu-ES" sz="2000" dirty="0"/>
          </a:p>
          <a:p>
            <a:pPr marL="457200" lvl="1" indent="0">
              <a:buNone/>
            </a:pPr>
            <a:endParaRPr lang="es-ES" sz="1600" dirty="0"/>
          </a:p>
          <a:p>
            <a:endParaRPr lang="es-ES" sz="2000" i="1" dirty="0"/>
          </a:p>
          <a:p>
            <a:pPr lvl="1"/>
            <a:endParaRPr lang="eu-ES" sz="1600" dirty="0"/>
          </a:p>
        </p:txBody>
      </p:sp>
      <p:sp>
        <p:nvSpPr>
          <p:cNvPr id="95234" name="AutoShape 2" descr="data:image/jpeg;base64,/9j/4AAQSkZJRgABAQAAAQABAAD/2wCEAAkGBxQSEhUUEhQVFBQWGBoYFRYXFhcYFhkaFx0bFhoYGRcYHikgGB4lHBodITMhJSkrLi4uHSIzODMvNyotLiwBCgoKDg0OGxAQGy4kICUrLCwvMC4sLCwsLCwsLCwsLDQsLCwtNSwsLCwsLC8sLCwsLCwsLCwsLCwsLCwsLCwsNP/AABEIAKABOgMBIgACEQEDEQH/xAAcAAABBQEBAQAAAAAAAAAAAAAAAgMEBQYHAQj/xABCEAACAQMCAwYDBQYEBQUBAQABAgMABBESIQUTMQYiMkFRYQcUcSNCgZGxUlRicpPRM4KSskNTc6HBFSQ0dLOiCP/EABkBAQADAQEAAAAAAAAAAAAAAAABAgMEBf/EAC4RAAICAQMBBwMEAwEAAAAAAAABAhEDEiExsRMiMlFxgZEEM0FhodHhI8HwFP/aAAwDAQACEQMRAD8A7jRRRQBRRRQBRRRQBRRRQBRRRQBRRRQBRRRQBRRRQBRRRQBRRRQBRRRQBRRRQBRRRQBRRRQBRRRQBRRRQBRRRQBRXma9oAooooAooooAooooDw1jL3ifEI55dEXMi1ER91jt3eoAGN8qDkgaix2XFaziMzJFI6LrZUZlXfvEAkLtvudqx8vau7VSXtCveYagJMAB1TUSVwBo1vk7YA/EBm847xPDYt8aWyumGQ6gojOlhqOQ2tlyMYKE+oFnbcZvi7h7dFURSuh0yYLq8iIhIz91FY4GSJBpzjdHCe0NzIQGt9KBWJkbVkhVyCMLp7xwfIYY/s7xbLtddSrGVtD9oqENiUL35THqyU2VVwTnc6gR3d6Adi7Q3zMALUhfsiS8TqcMpMi4DkZBAwQSBqwQSN37Lj92y23MgWN5puWyEMCqhRKzAE5woWRNXRmCsNjioE/am8VWX5ZmcK+XEUwVWE3KXAwxfuHVt1xnodnoe0l3jvWjdxWy5R8kqMDChQCWOG2OMN6qRQG1oqJwm6aWGKR0MbuisyHOVLAEqcgHY7bgVLoAooooBqOTJYY8Jx/2Bp2o8Hik+o/QVIrLDJyjb831ZLCvDXtFakGKv+K38VxNohMkIJEQ0s2doSMhVBG5dQdR8RY7LgsX/HuJb6bfGGJGmKRshDF3WGTkMHYZGPATW7IrNX/Hp0a5WOAOYWhVDliH5xGrIUEjQpyfw8t6AijjN8xlU2/LHJmZGActrVpUjUZyC2ERt+olGPCcsRdoOI40m1GoAjUUkwxEzRawAenLUPpznvbHFJk7W3PdV7ZosmPvd/T3pnjK6nTTkhU67nmbeRqTa9pbp4pZGtChSFZAh1l2ZmZeWBp3KqvTqSR0BzQEebjPEJByxDyiSgMgic4BuBGxGo4H2W+Dk76ugpvhvGeIDBeCRtZTIZDhMx6yAFAJzIOXk7LrydlNSW7WXGt8WknLR5Bq0SayqaACqadySzbZ3C++2j4DePNAkkiGN2zqQ5GNLFfPfBxn8aA87P3cssCvMnLkJYFcMuwYhW0tuuQAcHferGiigCkTPpUnrgE0umbvwN9D+lUyOoNryA4jZAPrSqRD4R9BS6mLtIBUfiLMIpCmdYRiuBk6sHGB571IoNWBhLPjvElAV7bUx+9pcqMsw6hVyFCrsQC3N22Q58TtDxHUGNsd4zlOXJpDaDIDq6ghiIyD16j0qfL2luTHqjtgx+Ykh8TEaYu60mVU/fDD6D8KgSdsrjuf+1dWODow/fJt2m0Asnewwx3d+7+FAS7zi99o1LBhkuXUoEch4kjk3Pn3mC4YHzX3y1P2j4gAxW0Gxk2KSkkIGZV22ySunIyDkEdcUubtXcJFra1AYypEkeXJfMHPYr3N+93B5bEkjBwiTtPeNkJa6ArqCzrK3dMsKNhQoyQkkhJBx9mSNQoBm/4txB27sTxorOuFjYlvtIFVst6K8m4GG0kj2cXj9+iAfLNI2fvI+SC0uDlQAvgjTfpzQ57qnLUva67ZotFrIiapC+qOXLKsUjKD3Dy8Noz5k7DOSKn8P7S3DyQq9qyLI+knEndXlo5YkqAO++kA+SnoRigNdRRRQBRRRQBRRRQBSXQEEEAg9Qdwfwqm7SdrLSwUG6mWMnwru0je6ooLEe+MVV8D+JfDbpiqXCo3kJgYs+XdL4DHPkDmgNcVFeKgAwBgDoBXqtncbg9DXtAFeYoY43NYjivxZ4ZA5QzGQg4JiRnUf5x3T+BNAbiisx2b7e2N/KYraUtIBq0sjoSB1K6wM4zWnoAooooCNb+OT+Yf7RUmo1v45PqP9oqTWODw+76slhRRXhOK2IPaSsYGcADJyceZ6ZPqcAflWN4l8U+GQSGNrjWw2Yxo8ij/ADqCp/AmtHwfjttdqGtpo5QRnuMCRn9peq/QgUBPeMHqAcEHcZ3G4Ne4r2igPMV7VXx7tBbWUfMupViXoM7sx9FUbsfYCsnH8Y+FnOZZVx0zDJv9MA/98UB0CionCuJRXMSTQOJInGVYdD+e4IO2D0NS6AKZu/A30P6U9TN34G+h/Ss8325ej6AXD4R9BS6RD4R9BS6tDwoBRRTF7eRwo0krrGijLO5CqB7k9KsB1EAGAAB6AYHrQ0YJBIBI6HG4zscelYpPizwoycv5k9cazFKI/wDUVwB79K19nexzLqidJF/aRlYfmpxQDzRg4yAcHIz5HcZHocE/nXuK9ooDzFGKz3abttZWBC3MwVyMiNQXkx6lVBKj3OBVLa/F7hblRz3Qscd+KQAe7NjAHvnbzoDeUV4pzXtAFFFFAFNXUwRGdiAqqWJJwMAZO5p2oHHIGeEhBqYFG09NWh1crvtkhcb7b1D4COBN2SuOIRPxK7eUyTtmK3iCmUqxwiguQAAOigZwM9TinZvhrGsSsqXUsjqdaZjU256BpBpwQDnILL0PXy66lyGjSZM7LzE233U7afXDEY96jiSNAsiOCZMKhGG1a9ho/A/kN84rgj9TfibW50vF5HNex99xLgs8cVyjPYu6oSDriTWQokjb/hjJzpIGfTNd7FZiXCIAF1AaVVBjfJCqve29OtX/AA2AxxRoxyURVJ9SoAJ/7Vv9PmlkTtGeWCjwc1+OXF5tFtYW+Q92xDYONSgqoQnyBZhn2B8s1nuG/BmMf/IuXY+QiRUA9d31Z/IVqu1HEoDx21gkXVItu/LbYhJHbUOvQ6I239x61ZNbcsBcli+0hdwDKScKuw7uxAyN8avPBqn1GSSlpi6/2Tjiqtqzllt2dfg/GbEhy8UkwWNyMHEn2Lq2NsgSZz5g19F1yL4l26w2sU5ZsW13DLGGwSEDBdGR7d7z6V1qNwwBByCMg+oO+a2wTc4b+hTJGmLooorYoRrfxyfzD/aKk1Ht/FJ/MP8AaKkVjg8Pu+rJYVzn4wS3Ey23D7VtLXbtzWz0ijALasbhTnf104866NWcv+5ckMP8VdSPtj7MBTH6g76h65b0qc03CDki0I6pUcaT4XxicQtJcFQBruFSIQqxGQhyxYE7DB9RUS77B3UTiTh8dwkkW4Z5EV5Bk4khI05GOqkeY3Oa7PMFLLExwGLSKvTJ6Pg+fi3HvXtq4LFQQeVldgNmkIkYE+beEnp1G1cn/qpXe9L0N+yt0QfhZ2qnvIpIrxDHdWxVZMrpLhhlXK+R2OcbdCOuK3NZ/hiarjIG0asrNt1fQQnr0AY/Vat+I3iwxSSucLGjOxPkFBY/pXZim5wUmqOecdLo+e04Tcdobu4uWl5UKNoiJUuAucqiLqGDpwzHO5b8rfifwdjEJNvPIZgMgSBNDH07oyufXJx71e/DaKGbhtvy1ZVBYXCLgcyQDDFj13IVsgg4rRRwmTJ1ESKQA6spCrk6kYYwTgdeuT5CuTJmnqdSSr8en8m8YRrgpf8A/P1yxsZ4myDFcMMHqupVYj/VqrqNc2+HbJDxTiturDvNFcBfQuCZPyLL+YrpNdsZakmc7VOgpm78DfQ/pT1M3fgb6H9Krm+3L0fQhC4fCPoKXSIvCPoKXVoeFADXH/iJw+fi3EfkkkEVraxo8jY1AySZxlQRqbAwPTDHzrsFZS3GlpYmXDKxLdO8sjM6uMeu/XzDVl9RkeOFo0xxUnucf4f8N435pY3ShM8rKwgXG+PsipbIJwM4PiFMQdnuJcPl+a4fFPGue9ESrSDTglJo1P2gPUYGcHyNdiZFkLKxyYwqY2HdxlSR0PdYjO2cn02etJ+YDIDnWdiBgEL3AV9iBnOT1rml9VpVp3xyarDezJ3YvtB8/ZxXGgxswIdD910JRh9MjIzvgil9sOMfJ2VxcgZMUZZQehbooPtqIrzs5H/iSBdKuQF6d7RlTJt5HYDzwoql+MF+kPC5uYNQdok05wWzIpYD/KGruhJyim0c7VOjkvZn4eTcSQXl1clecxc93VK4zjXqJwufLY7YpXbj4Xi0t2ntpHkVN5Uk06tPQupUDp5jHTJztg9Qt4YzEksORFyka3UaVSNcA6sdfARtv0Ip08PEqsCTpkWRJhlWWTUOWCNthgtsP4eu5rg7ed6tW3kdHZxqqLb4e3pm4bZyMcsYUDH1KjST+YrQ1g/gpdh+FxoHDmGSWIkezll/NWU1vK9E5gooooAoNFFAYPtt2cuHglitpHSKVtRKDMseTqdVAZSyMd9jqG4AYEaeZp8OJE5TW91OJlJz/wC1uUKk9DGAvd22OTg+uNq7d2p478nGshjaRC2htJ7wZgRGMeeqTSnsXB6ZIbuuOPHcW9u0OXnXUCHyq6N5wTp+4CuD94tjbFZ9mk9tvgvr8xHAuHzHQ9zgFFGlRjJfGGkfBIU9cICQASSScBdBigV7VoQUFSKttu2cA438PuKpxQ3EK8/7bmxztIuMZyqyamDDC4QgDoNq6Fxi0SUpz5pbV06ospjDeuD0cejLv9DsN4azfBe0Mtys+IArQfZspk2NwueZGDp8A7mH89XQYrPLhWTfhoviyOD2MP8AErs7f38cEdpDqgDamLOEYsBpVirnOkAnfcknOOmd52F7PNYWccDyvK43dmZioJ+7GGPdQDYAfXzqw4FxL5mPmhdKMTy8ncqNiSPLvZGPb3qxq2KEYxSiRk1KTUuQorwGva0KEe38Un8w/wBoqRUe38Un8w/2ipFY4PB7vqyWFQOMcP5yAA6XUh43xnS4yAceYIJUjIyGIyOtT6DWrVrcg4r2v7Fz3N3zbqeaKMYCrHFJIigDBMUiEgZOTl1U+1SPh12ZvLSRwkrTwuCArRyxxK2c83MuN+uVQNnO5GMjpY4q3zXy/L3xr1Z25WMaunXmd3T+NNdnuNNcvOpiMYgflMS2cyjJYAYGV0GNg3nrxgYrLsk1X48jVuUd2t+Sx4bZiJAudR3LsRgsx6nHl6AeQAHlWc+KXAbi9sHhtWIk1KxTVpEqjOYyfxzvtkDO1a6itUqMjjfwu4FxCxjmW7t2SBmDL3lZ1bGljpQk6SAN+oIzjGSNNwa0SNn5M0107dFaUyBfPcjZf5m3xtv0Op7S8X+UgM5XVGhBmwcMsZOGdR94rnOnzGcb4Bq+LdpZbe3gme3y0+E0CQdyaQZhjLYwVZu4WHhJBwRkjnyfTRnLVZtDNKMaOd9k/h7xB+Jtd3pNuocuxjlGqTPSNTGchMYBzjYYxvkdtpMecDOM+eOmfalV0rYxCmbvwN9D+lPUzd+Bvof0rPN9uXo+gQuLwj6Cl0iLwj6Cl1aPhQCqfjXDXZhLDjmqNJVtlkTrpJ8iDup8ssPvGrimbyRlRmRdbBSQucaiPLPlSSTVMmN3scEv/h7M8kz3F3OJnBxqt5tyTnSzIWVlwSMIT5fQ7b4f8BvI4OTLIzpq2ldXQomMGOMSd9jtsSoC52zjFae57UBLQ3fLYwhh08ZjJC8zRj9r7vpv7Ve2Ts0aNIoRyoLKDqCkjJXOBnB2ziqdmpc7ovJuLrhjkEQRQqjCqAFA6ADYCuW/Grshe3phktcypGGDQawuGJ2kUMQCcZB3yNsdTXVaK1Mzl/ZfhtzDw5LfiAa3IBVJEkGVQHKhnXIjYdNyQR+IqZNZzCyli4ez3MxUhZHlyAW7uQ57uQOijz6+taW44663q2giyXXmK+rbkgESMRjxLJoXT5hwc7EB6x4sz3EkHL08rxtq8mOYtO2+pck+mMb5rlf00Nd/sdEck3BpfgwXwc7A3Nizz3TNEWGlbdZMr/1JAp0s2NgN8bnrjHVq8Fe11HOFFFFAFFFFAU3aLs+t5oWVjylEmYwPE7qY1cnP3AzkD9og7FRTg4STLbStIWaCORD3fGZBGC/Xu+Dpv4qtaKAKrlu2+bMWe4IQ+Mb6i5Xr9BViap1H/v2/+sv/AOjVeCu/QhlrKpIIU6Tg4OM4PkcedZ3h/ZNYEkSOV15sSRyHA1M66tc5I/4kgfc+wNaWiqEp07RB4Xw9YA6psjPqVfJMgAqvtkFvqTU6iioSoltt2woooqSCPB4n+o/QVIqPB4n+o/QVIrHB4Pd9WSwrw17RWxBUJwTE/P1kya2JOBvGV0CL2UEBvqM+dP8ACuG8kzHVq50zSnbGNSounrv4OtWFFQlRaUnLk8NV/AbtpYQ7nJLSDYY2V2Uf9gKsDVR2U/8AjL/PL/8Aq9aJdxv9V/sp+R/jPCVuRGsh+zSQSPHgFZNGSitnyD6X+qiqi67GpLBFBJK7JDDJFHnGoM68tJsnfmImQD/ETWooqhIiFSFAJyQBk+p9aXRRQBTN34G+h/SnqZu/A30P6Vnm+3L0fQIXF4R9BS6RF4R9BS6tDwoBUXiNsZY2jDFNY0kjqAdjj0OMjPlUqirEp1uUNz2dDW01sr6ElYle7kRglWKgZ3GoE/5qvq8xXtA227ZX8ZumjEWk41TRods91jg1PFVPaTpB/wDYi/3VbCrtd1FVyUUvZwNci5Mjc0SKynA2jWNouR7oS7P/ADHPkKfseCiOXmhiXIk5hwO/rYMM/wAgGB7GrejFZ0XUmuDwV7RRUlQooooDw1n+Di4mhjlNyVLrnAjjwPzFW3FOJRW8bSzyLFGvidjgDPT8faqnsx2gsZQsFpcxSFF2QPl9I88HfarqVJkNbk35Gf8Aem/pRf2pq5tbhUZvmm7qk/4UXkM+lXNVHaDjtrbKFu544RJkAO2CR0OPPz60U3f4+EKGeHQ3EkUchuWBdFbHKj21AHHSljg8vM5nzLayujPLj8IJbGMepr3s1xq0uIwtpPHKsYCkK2SoGw1Dr5dTVzUvI7dV8L+CNJQcWS4hhkkFyxKIzAGOPB0jOOlSY7OcgH5ptxn/AAo/7UntPxS1ghIvJUijlBTvNgnI3C43O3p0p3gnG7a6Um2mjmCYDaGDY9M4p2m34+EK3PPkZ/3pv6Uf9qicUE8MZk+YLYK90xxgHLBeoHvV/Wd7R9o7CImC7uYo2IDFC+GwCGBwNx0/Ginur6INeRohRUPhXFIbmMSW8iSxnYMjBhkdRt0PtUysyxHg8T/zD9BUio9v4pP5h+gqRWODwe76sllZx2d0WMRtpLyomrAOAxwdjtXnyM/7039KP+1RO0fHLKBo0u7iOJtQkQM+DlTsT/DnzO1WnDOJw3MYlgkSWM7BkYMMjqMjz9q6VKlS6Fa3I3yM/wC9N/Sj/tUO+FwjwqLknmuUJ5Ue2EZ89P4cVf1mOLdq+GpKFnu4UkhfOkyDKsQVwwHsT9KmOTfevhENFn8jP+9H+lH/AGpmz4PLEoRLlgoJOOXGfESx6+5NW1rcJIivGyujDKspBUg+YI607UdpLjb4X8E6UZ+4W4WaKP5k4kDknlR7aAD6e9S/kZ/3pv6Uf9qr+Ldp+Hw3CrPdQxzRA91nA06wM6vQ4A2O9aG3nWRQ6MHVhlWUgqQehBHUVLyccfCIor/kZ/3pv6Uf9qatZJUuRE8vMUxF90VSCGVfu+xNXDHAydgKyq9suGNOGF7BzcGIfaDG7A49OoG9Qp+fRE0aumbrwN9D+lOg01d+Bvof0rDN9uXo+hI5H0H0FKpMXQfQUqrQ8KBSF5pLiVEm5axiPACI2dYJO7D2p75G4/em/pR/2qrg7W8NE7gXkHNdlRhzBuy5UAZ29tq1IrVz8uiIoqvkbj96b+lH/aoditxI8y/Mkcpwg+yj3yivnp/Fj8Kur68jhRpJXWNFGWdiAoHqSaoOC9qOHSTMlvdwvLM2vSJASx0hcKD7KNhvUrI6fHwiKJd1waaTTrumOlg4+yjHeXcHpT3yNx+9H+lH/arWmrmdY1Z3ZURQSzMQFAHUknoKh5Jfp8InSii4WtxKHJuSNErx7RR76G056edTfkbj96b+lH/aq/gHabh8jmO2uoZHkdn0CQaizHLYB3rS1Msm+1fCISKr5G4/em/pR/2pfZ66aWBXc5YlgTgDOlmXoPYUvjHGYLVA9zKkKE4DOwAJ9B6mq/sxxyymBhs7iKXRliquGYBiSTjqRk9ahzuNPoia3L+iiiqEnKPif2Pk4hNrW6aOKMKDE4d4w+N3RFOxwwB29d+tUdv8MhCEls7pzeQESBiuI3PUIuOmcEdT1IPWuv8AELFi2tMEkAMp2zp3Vgf2h79dtxioXDuDFVCPkpk6tekswyTpwnd077+oz65rkn22ul/XuarRW5dC5Xl8wkBNOrUdgFxnJz0GK5XxLgFtxW8kvZpGmt9orZYydBSNdTuzLuBzC4xt0zvkV0TtNwUXlrLba2iWVdJZANQGQSADtggYPsTVLwPsUtlbLBAxcd7mF+6zM2e+CowCAdOMdAN9t9sqk490rCr3MNwbs1Fwe8W9W6KWqkxzLKhDaZFOnvDxjVoI7ufP1rsttcLIiujB0dQyspyrKwyCD5giszxTsbFeQ8m6B0DBQI2GUr9/Xjrju9OmfXa84JwqO0gjgh1cuMaU1MWOMk9Tv51OLVp7xE6vY5D2v7ASXl0Z3vWEUjty1lV5DGpJbSp1YVcAkZxjIHWp/ZjsOLG7gubS4kKA8q4Rx41OVJGANg2DjB6ZBroHEeFMdYTwvnw6QyM3UqG7pBO+/nnrnZ3h/DCNPM3CYwDgksAAHbG2R5AfXyFYf5tdfr7UadzSTuJ8Rit42lnkWONcanc4UZOBv7k4xXJI+wlvdNLc3jyyTXJaVSpISNZGIiA0jvNpAADZG2MV0Ht52SHE4FhaZ4VVw+UAOogFcEHy7xNEfZsRRxwxAGJAoUFsMNAxvsQwO58sZP4a5lKu7+3JSDV7mJ7B2EfBrgrLdryLsaYxIpjYTRsAFIzgEhmBOw7oHpXWhWP472Atr/QbwMXQtp5blQFbGUJx3hkZzsck9K18aYAA6AY33O3v51fHq0rVyVlV7DNv4pP5h/tFOXDhVYt0AJOM5wBk9Kbt/E/83/gU+RmqYPB7vqwzg958L5JbjXdXzNrGol1Z5iowNJkY6dQyB+grV/D/ALLHh95qgmZ7O5jP2bghhIMMjdB90OM4HofKtXecHcjQudIIKshXUApyFIfbA6ZG/wBDvVlYWOk63A1fdHXT67+p86yh2znv/RrLRp2Gu03GY7WBmeREdgVhDMBrkIOhRnqSa5SnwtteSyyyTtc9XmAJ7+NbKqYww3yc5PnkVvO2/YOPictvJNK6rBn7MBSrhipYEnpnSB9KsJuDtqXABVM6DqI2Ixhhg9BjcdcVpmU9tN+xWGn8mY+Gipw7PD5rpJHkPNtlIKko47wCknG6lsZ3yTitn2ljZ7WREd4nddKSIcMrNsrA+x3PtmqWb4f2st1FeSa/mIyp1I5RWZDlSQN9vD18IAOa1F1AHQo3QjHv9R7jrmtFq078lHVnCLX4VqJWa8uy4BywRGDsW3yWfOeuTgH3NdE+GfA5LATWzSmWHIkgJGCoOQ646DfSdtjqJ9atpeFSl0Jz3dXhKhH1DT3g3eX3A+mTVvYWegEnBdvER7dAPYfqSfOsMTyuXe4/7g0norYzvxEug8Bso5kS4utKIuoa+WWHOYDO4EYeufX/AMLrNolWGSaOQf8AEZS4fJ0gsmAAuRsVx+NbzifYCOfiIvpJpCVUBYsLpUqpVSG67ElgP2qsP/R5NWe6DjTqydOM5yEx1zvjOPerZlktaf8AmIONbkP4dcQVYFsZJ0lurUMkgBOrQrERtg9e5ozucE4O9am88DfQ/pWd4P2EtLa7a8iEglYNkFzo7+NR0+5Gd8771orzwN9D+lXyfbd+T6Gf5FxeEfQVl/iNw2S6thBDO8DuxJZSwBQAhlfSQSpyBjPn54NaiLwj6Co3ErTmLgYDA5UkZwf7EZH41O+ju80FV7nDeG/CqHSRNdMXbKII4yoVhndg2SR3T+yPfpXWuwEEsNmkM8nNkhLJr33QHMZ338BWkrwiXmFsEZULgspjGDnIx3j9DgfSr2ztRGukfUnzJPUn61lheRyblwaT0VsYX4ixx8QZLIThUiYzXgjYF1VF7ikeRJbPQ4059KyPGPhfCWVrOWS3kXGA6sw1oNQOo4Mb9D18s4rb8H+HiW9xcXQmeWaYsVLqMLrbWwOOuensKuIeBk6g4AVzmTvFtQOxUbDY77nfc+tMiya+7/XuIOOncldl+PRXkKvFIkhXCy6fuyADUCD03rI/FXs1Lf6Y47hoURdUqEO0T75UlFO7DB8j5e1aHsf2LteG8z5bmfa6dWty3hzpAHQYyferTidiXwyY1DIIOwZT1Uny33HXz9c1rk1ae7yUjV7nFrb4Tx8saLxvmhiRHVCsa46DbvKckHOrI9K7XwOZ3t4jL/i6F5n/AFAMP/8A0DVZacJfL5LAOxYliuVBxkJo+nUnP1xira9sdcLwoTEHRkDIBlNQK5UdMjOaph7Tdy4LZNP4Ob9qeFQcXvBI0xltLZREFhbOqd2JkUlckAKEzjrnY7GqVexMVhdJfWtw0UUDLJIkisRyidLhZOrLp1bYJJGNzW27KfD9OHQskEhkdm1O0mF1DACqNPh04yOvib12sLnsok8LW9wPsWXBAbLk9Q2rGAVO4264PlVZLJ2m3H7ErTpL7hnEI7iJZYXWSNxlXU5BGcfqMYqVVR2X7PQ2EAgt9fLBLd9ixy2538voKt66TIx/b7ickBg5UrJzCUmChTy4CyLJdb9DFlQDuPtDkHFS53m/9TiiErcgwtMU28UREOkn9lucHx6xj1NT+MJADmaNWWSN43ZgCDHgsYz66t+757+wPllxC2llBTeQAxhtBBC7MVyR0OnPvp9qAt6x/aDiUicRt4UmZYpAnPAAPKIZjCAfu89g0Z67JtgnNbCqfivy8bEzRrh8O7lQQWg0tH9WHiUfwkigKeDiUh4q0HOYwAFxsMc7Quq21eixss2OuX64XFa+qiye1kcBFXWGaZe5ghm7jSbjYkPjPmGqZxS+EEZdgSB5KMnoT0/CgKbiF84vo4hIwjbSX2GFYayiZ8uZg5/kH7VK4LJMb26R5C0UWjlr5/bDmHV66cYX2Jp1uJ2pYbZZ2VgeW3eZcBCDjc7DH4U1YcctzIzKukyEAvg5fTlFJ29Bt7GoSovOSaVLhGjNZCz4nIeKSQGVjAqu6d3ZpNMQeHX5iNXD46kyde4avrjiqiHnKGdcgAAEMSWEeADvnJqvjv7MEEKAFMkgbQQFZyA7ZP3m5u+OoNSUEdm755JpldyyptFkY1oWcczPmcqU+i5+9WkrP2vGLVQrKujSGRe4fAnewMDYYAbHuvmav0bIBHQ1CVIvkkpStKhi38Un83/gVIqNbeKT+Yf7RUmssHh931ZVmP4RxGR+JTwtM5hQO0IwAHYmMTLq+8ISygf9Ug5K1M7CyyvA7TymVhNLECcDa3c2+rA2y5jLn3b0Ap43NtA4BjVGR25YVMtmbDuygD77E5PmQc71YcIeEoeQAE1sSAukanPMZsfxFtWfPNbEE01iOy3E3l+c51w+mJcQsQFzBmTRdfxMxVkz0IiBA71ajinEFi0hlZg+QcDOAOpx+P6/jVpeWQAURgLy1iX7LAKKXCxgYyVDI22MZI9aErkf7I3cksTNMx5msh0IxowF0gDyyul/89XjVS2HGrcnK915CurukEscIATjvH7uf4T5Crl0DAgjIIwR7GoSpFpyUpNpUYTszfz3EF5m5cuiabZyqjMQ1mG7wNmMm+TsCE6DJrS9kLh5bOCaVtTzIJm9F532gQfwqGCj2FR0v7SM4ZFjYoIiAm4jQsFRtI2Vck46DVtkHNW/DuXykEQ0xqNKqBgKE7unHljGMe1SUEcZdVglLSGFRG5MoxmMBSS4ztkdd/Sspwrik72DzSuy3XM3iwBokBVUgC5OzjSTv/xCcjyv+L38QYwzIWQoGYldS9WOCP8AIW/Cor8UtQS2jDsebumGZlVU5h9CEwMnfC+1Q+C0HUk2WXAJS9vGxYuWXLE7HUTlhjywcjHlipV34G/lP6VA4ZxSBiI4tss22kqNX+I/Ude9n86n3fgb6H9Kzy/bfo+gk7laHIug+gqr7VXBjtJnWQxsq5RgNR1gjQun72psLp89WNs1aR9B9BUXiqKYyXj5gQiQLjPeQh1IHqGAI89tqvDwoqY644lcNw6GdZmSd7gRyjCkI88ptXiAx0hd+76mIZzk53aLgAbnHmev41QPxGyIZCFIDiVsISvMDCQPkDBYMNWfbPlWgqwKbtTdPHCGiJ5oYaExnmHfKEemnJ9tOfKqvjPEGSG2aKZjrXvvgEmIga5z6FMg56DVjFWD8cgJJdW1RE4OhiRkAZGBtkMRnzwaiz8VtV0osQYGMrjTgCMkApuOhOdv4T7VVpm0MkYpWuDTJVJ2uvJIYQ8JPNDdxAM6+62oEeeFy/UeGp1lxOOTCod9OoDGO6Dp2/EYqtTtDbvpdlfUNlzGxI17Y6bE4/L2qXwUhJRlbVkTiUkom4esM7GKY6ZG2LOsafMBwcbahGUb2kOMYFaysw/F7ZSgSMFYR9mwXSI9imEGP2M9PI1d2XEY5c6CTgKTkEbOMqRn1FSVfJm+3fEpIXtxFKycwss4AB0QFkD3O/Ro2KqD0+0JwcVK4neut9FEJGEbBeaMbIw1mNc+XMwwPXwDpqr08UtplJliy0ictlaPUWjYFtJJGCpBz/mFLbjNplu7kZDM2gnvx4C9BuRhcH+Woasvjkotto0K17UezulkBKeRKn2I6ipFSZjU1uj+NVbGcagD12PX2ryO1RTlUUHfcKAd+u4+g/KnqKAKantkfxorfzKD1+v0FO0UAzHaop1KihsYyFAOPTI8qckjDDDAEehGRSqKAjtZRkYMaEb/AHV8+vl50fJR/wDLT18K9euenrvUiigG0gUAKFUKMYAAwMbjA8t6bNhFjHLTHXGhcZ6+ntUiigI3/p0WMcqPHpoX3Pp7n8zUgCvaKAbjiwWP7Rz/ANgP/FOUUVCilwBhrOMnUUQnOclRnO2+cddh+VKWMIMKoUdcAAbnqdqdoqQMlA3iUHYjcA7HqN/I0lrGI9Y0Plui9N9un8R/M+tPgV7QEdbKMYxGgwcjursR0PTr71IoooCOLKPOeWmfXSv19PUn86ejjCgBQABsABgD6AUqigG5IFbxKrdOoB6bjr6GmzYxE5MaZ230LnbGPL2H5VIooBmO0jUgqiAjoQoBGcA4x02A/KlypqBHqMUuioaTVMHijArySMMCGAIPUEZB+opVFSCP8jFv9mm5ye6u5znPT13qRRRQDJtI/wBhP9I9v7D8q8+Sj/5af6R7e3sPyp+igGYrVFJKoqk7EhQCfPqPevBZx/sJ5fdHl08ven6KAjiyj/5af6V/tTkVui50qq564AGceuKcooBk2kf7CdAPCOg2A+mCaQOHxf8AKj/0L7+3ufzqTRQCIolXZVCjOdgBuep2pdFF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u-ES"/>
          </a:p>
        </p:txBody>
      </p:sp>
      <p:sp>
        <p:nvSpPr>
          <p:cNvPr id="95236" name="AutoShape 4" descr="data:image/jpeg;base64,/9j/4AAQSkZJRgABAQAAAQABAAD/2wCEAAkGBxQSEhUUEhQVFBQWGBoYFRYXFhcYFhkaFx0bFhoYGRcYHikgGB4lHBodITMhJSkrLi4uHSIzODMvNyotLiwBCgoKDg0OGxAQGy4kICUrLCwvMC4sLCwsLCwsLCwsLDQsLCwtNSwsLCwsLC8sLCwsLCwsLCwsLCwsLCwsLCwsNP/AABEIAKABOgMBIgACEQEDEQH/xAAcAAABBQEBAQAAAAAAAAAAAAAAAgMEBQYHAQj/xABCEAACAQMCAwYDBQYEBQUBAQABAgMABBESIQUTMQYiMkFRYQcUcSNCgZGxUlRicpPRM4KSskNTc6HBFSQ0dLOiCP/EABkBAQADAQEAAAAAAAAAAAAAAAABAgMEBf/EAC4RAAICAQMBBwMEAwEAAAAAAAABAhEDEiExsRMiMlFxgZEEM0FhodHhI8HwFP/aAAwDAQACEQMRAD8A7jRRRQBRRRQBRRRQBRRRQBRRRQBRRRQBRRRQBRRRQBRRRQBRRRQBRRRQBRRRQBRRRQBRRRQBRRRQBRRRQBRRRQBRXma9oAooooAooooAooooDw1jL3ifEI55dEXMi1ER91jt3eoAGN8qDkgaix2XFaziMzJFI6LrZUZlXfvEAkLtvudqx8vau7VSXtCveYagJMAB1TUSVwBo1vk7YA/EBm847xPDYt8aWyumGQ6gojOlhqOQ2tlyMYKE+oFnbcZvi7h7dFURSuh0yYLq8iIhIz91FY4GSJBpzjdHCe0NzIQGt9KBWJkbVkhVyCMLp7xwfIYY/s7xbLtddSrGVtD9oqENiUL35THqyU2VVwTnc6gR3d6Adi7Q3zMALUhfsiS8TqcMpMi4DkZBAwQSBqwQSN37Lj92y23MgWN5puWyEMCqhRKzAE5woWRNXRmCsNjioE/am8VWX5ZmcK+XEUwVWE3KXAwxfuHVt1xnodnoe0l3jvWjdxWy5R8kqMDChQCWOG2OMN6qRQG1oqJwm6aWGKR0MbuisyHOVLAEqcgHY7bgVLoAooooBqOTJYY8Jx/2Bp2o8Hik+o/QVIrLDJyjb831ZLCvDXtFakGKv+K38VxNohMkIJEQ0s2doSMhVBG5dQdR8RY7LgsX/HuJb6bfGGJGmKRshDF3WGTkMHYZGPATW7IrNX/Hp0a5WOAOYWhVDliH5xGrIUEjQpyfw8t6AijjN8xlU2/LHJmZGActrVpUjUZyC2ERt+olGPCcsRdoOI40m1GoAjUUkwxEzRawAenLUPpznvbHFJk7W3PdV7ZosmPvd/T3pnjK6nTTkhU67nmbeRqTa9pbp4pZGtChSFZAh1l2ZmZeWBp3KqvTqSR0BzQEebjPEJByxDyiSgMgic4BuBGxGo4H2W+Dk76ugpvhvGeIDBeCRtZTIZDhMx6yAFAJzIOXk7LrydlNSW7WXGt8WknLR5Bq0SayqaACqadySzbZ3C++2j4DePNAkkiGN2zqQ5GNLFfPfBxn8aA87P3cssCvMnLkJYFcMuwYhW0tuuQAcHferGiigCkTPpUnrgE0umbvwN9D+lUyOoNryA4jZAPrSqRD4R9BS6mLtIBUfiLMIpCmdYRiuBk6sHGB571IoNWBhLPjvElAV7bUx+9pcqMsw6hVyFCrsQC3N22Q58TtDxHUGNsd4zlOXJpDaDIDq6ghiIyD16j0qfL2luTHqjtgx+Ykh8TEaYu60mVU/fDD6D8KgSdsrjuf+1dWODow/fJt2m0Asnewwx3d+7+FAS7zi99o1LBhkuXUoEch4kjk3Pn3mC4YHzX3y1P2j4gAxW0Gxk2KSkkIGZV22ySunIyDkEdcUubtXcJFra1AYypEkeXJfMHPYr3N+93B5bEkjBwiTtPeNkJa6ArqCzrK3dMsKNhQoyQkkhJBx9mSNQoBm/4txB27sTxorOuFjYlvtIFVst6K8m4GG0kj2cXj9+iAfLNI2fvI+SC0uDlQAvgjTfpzQ57qnLUva67ZotFrIiapC+qOXLKsUjKD3Dy8Noz5k7DOSKn8P7S3DyQq9qyLI+knEndXlo5YkqAO++kA+SnoRigNdRRRQBRRRQBRRRQBSXQEEEAg9Qdwfwqm7SdrLSwUG6mWMnwru0je6ooLEe+MVV8D+JfDbpiqXCo3kJgYs+XdL4DHPkDmgNcVFeKgAwBgDoBXqtncbg9DXtAFeYoY43NYjivxZ4ZA5QzGQg4JiRnUf5x3T+BNAbiisx2b7e2N/KYraUtIBq0sjoSB1K6wM4zWnoAooooCNb+OT+Yf7RUmo1v45PqP9oqTWODw+76slhRRXhOK2IPaSsYGcADJyceZ6ZPqcAflWN4l8U+GQSGNrjWw2Yxo8ij/ADqCp/AmtHwfjttdqGtpo5QRnuMCRn9peq/QgUBPeMHqAcEHcZ3G4Ne4r2igPMV7VXx7tBbWUfMupViXoM7sx9FUbsfYCsnH8Y+FnOZZVx0zDJv9MA/98UB0CionCuJRXMSTQOJInGVYdD+e4IO2D0NS6AKZu/A30P6U9TN34G+h/Ss8325ej6AXD4R9BS6RD4R9BS6tDwoBRRTF7eRwo0krrGijLO5CqB7k9KsB1EAGAAB6AYHrQ0YJBIBI6HG4zscelYpPizwoycv5k9cazFKI/wDUVwB79K19nexzLqidJF/aRlYfmpxQDzRg4yAcHIz5HcZHocE/nXuK9ooDzFGKz3abttZWBC3MwVyMiNQXkx6lVBKj3OBVLa/F7hblRz3Qscd+KQAe7NjAHvnbzoDeUV4pzXtAFFFFAFNXUwRGdiAqqWJJwMAZO5p2oHHIGeEhBqYFG09NWh1crvtkhcb7b1D4COBN2SuOIRPxK7eUyTtmK3iCmUqxwiguQAAOigZwM9TinZvhrGsSsqXUsjqdaZjU256BpBpwQDnILL0PXy66lyGjSZM7LzE233U7afXDEY96jiSNAsiOCZMKhGG1a9ho/A/kN84rgj9TfibW50vF5HNex99xLgs8cVyjPYu6oSDriTWQokjb/hjJzpIGfTNd7FZiXCIAF1AaVVBjfJCqve29OtX/AA2AxxRoxyURVJ9SoAJ/7Vv9PmlkTtGeWCjwc1+OXF5tFtYW+Q92xDYONSgqoQnyBZhn2B8s1nuG/BmMf/IuXY+QiRUA9d31Z/IVqu1HEoDx21gkXVItu/LbYhJHbUOvQ6I239x61ZNbcsBcli+0hdwDKScKuw7uxAyN8avPBqn1GSSlpi6/2Tjiqtqzllt2dfg/GbEhy8UkwWNyMHEn2Lq2NsgSZz5g19F1yL4l26w2sU5ZsW13DLGGwSEDBdGR7d7z6V1qNwwBByCMg+oO+a2wTc4b+hTJGmLooorYoRrfxyfzD/aKk1Ht/FJ/MP8AaKkVjg8Pu+rJYVzn4wS3Ey23D7VtLXbtzWz0ijALasbhTnf104866NWcv+5ckMP8VdSPtj7MBTH6g76h65b0qc03CDki0I6pUcaT4XxicQtJcFQBruFSIQqxGQhyxYE7DB9RUS77B3UTiTh8dwkkW4Z5EV5Bk4khI05GOqkeY3Oa7PMFLLExwGLSKvTJ6Pg+fi3HvXtq4LFQQeVldgNmkIkYE+beEnp1G1cn/qpXe9L0N+yt0QfhZ2qnvIpIrxDHdWxVZMrpLhhlXK+R2OcbdCOuK3NZ/hiarjIG0asrNt1fQQnr0AY/Vat+I3iwxSSucLGjOxPkFBY/pXZim5wUmqOecdLo+e04Tcdobu4uWl5UKNoiJUuAucqiLqGDpwzHO5b8rfifwdjEJNvPIZgMgSBNDH07oyufXJx71e/DaKGbhtvy1ZVBYXCLgcyQDDFj13IVsgg4rRRwmTJ1ESKQA6spCrk6kYYwTgdeuT5CuTJmnqdSSr8en8m8YRrgpf8A/P1yxsZ4myDFcMMHqupVYj/VqrqNc2+HbJDxTiturDvNFcBfQuCZPyLL+YrpNdsZakmc7VOgpm78DfQ/pT1M3fgb6H9Krm+3L0fQhC4fCPoKXSIvCPoKXVoeFADXH/iJw+fi3EfkkkEVraxo8jY1AySZxlQRqbAwPTDHzrsFZS3GlpYmXDKxLdO8sjM6uMeu/XzDVl9RkeOFo0xxUnucf4f8N435pY3ShM8rKwgXG+PsipbIJwM4PiFMQdnuJcPl+a4fFPGue9ESrSDTglJo1P2gPUYGcHyNdiZFkLKxyYwqY2HdxlSR0PdYjO2cn02etJ+YDIDnWdiBgEL3AV9iBnOT1rml9VpVp3xyarDezJ3YvtB8/ZxXGgxswIdD910JRh9MjIzvgil9sOMfJ2VxcgZMUZZQehbooPtqIrzs5H/iSBdKuQF6d7RlTJt5HYDzwoql+MF+kPC5uYNQdok05wWzIpYD/KGruhJyim0c7VOjkvZn4eTcSQXl1clecxc93VK4zjXqJwufLY7YpXbj4Xi0t2ntpHkVN5Uk06tPQupUDp5jHTJztg9Qt4YzEksORFyka3UaVSNcA6sdfARtv0Ip08PEqsCTpkWRJhlWWTUOWCNthgtsP4eu5rg7ed6tW3kdHZxqqLb4e3pm4bZyMcsYUDH1KjST+YrQ1g/gpdh+FxoHDmGSWIkezll/NWU1vK9E5gooooAoNFFAYPtt2cuHglitpHSKVtRKDMseTqdVAZSyMd9jqG4AYEaeZp8OJE5TW91OJlJz/wC1uUKk9DGAvd22OTg+uNq7d2p478nGshjaRC2htJ7wZgRGMeeqTSnsXB6ZIbuuOPHcW9u0OXnXUCHyq6N5wTp+4CuD94tjbFZ9mk9tvgvr8xHAuHzHQ9zgFFGlRjJfGGkfBIU9cICQASSScBdBigV7VoQUFSKttu2cA438PuKpxQ3EK8/7bmxztIuMZyqyamDDC4QgDoNq6Fxi0SUpz5pbV06ospjDeuD0cejLv9DsN4azfBe0Mtys+IArQfZspk2NwueZGDp8A7mH89XQYrPLhWTfhoviyOD2MP8AErs7f38cEdpDqgDamLOEYsBpVirnOkAnfcknOOmd52F7PNYWccDyvK43dmZioJ+7GGPdQDYAfXzqw4FxL5mPmhdKMTy8ncqNiSPLvZGPb3qxq2KEYxSiRk1KTUuQorwGva0KEe38Un8w/wBoqRUe38Un8w/2ipFY4PB7vqyWFQOMcP5yAA6XUh43xnS4yAceYIJUjIyGIyOtT6DWrVrcg4r2v7Fz3N3zbqeaKMYCrHFJIigDBMUiEgZOTl1U+1SPh12ZvLSRwkrTwuCArRyxxK2c83MuN+uVQNnO5GMjpY4q3zXy/L3xr1Z25WMaunXmd3T+NNdnuNNcvOpiMYgflMS2cyjJYAYGV0GNg3nrxgYrLsk1X48jVuUd2t+Sx4bZiJAudR3LsRgsx6nHl6AeQAHlWc+KXAbi9sHhtWIk1KxTVpEqjOYyfxzvtkDO1a6itUqMjjfwu4FxCxjmW7t2SBmDL3lZ1bGljpQk6SAN+oIzjGSNNwa0SNn5M0107dFaUyBfPcjZf5m3xtv0Op7S8X+UgM5XVGhBmwcMsZOGdR94rnOnzGcb4Bq+LdpZbe3gme3y0+E0CQdyaQZhjLYwVZu4WHhJBwRkjnyfTRnLVZtDNKMaOd9k/h7xB+Jtd3pNuocuxjlGqTPSNTGchMYBzjYYxvkdtpMecDOM+eOmfalV0rYxCmbvwN9D+lPUzd+Bvof0rPN9uXo+gQuLwj6Cl0iLwj6Cl1aPhQCqfjXDXZhLDjmqNJVtlkTrpJ8iDup8ssPvGrimbyRlRmRdbBSQucaiPLPlSSTVMmN3scEv/h7M8kz3F3OJnBxqt5tyTnSzIWVlwSMIT5fQ7b4f8BvI4OTLIzpq2ldXQomMGOMSd9jtsSoC52zjFae57UBLQ3fLYwhh08ZjJC8zRj9r7vpv7Ve2Ts0aNIoRyoLKDqCkjJXOBnB2ziqdmpc7ovJuLrhjkEQRQqjCqAFA6ADYCuW/Grshe3phktcypGGDQawuGJ2kUMQCcZB3yNsdTXVaK1Mzl/ZfhtzDw5LfiAa3IBVJEkGVQHKhnXIjYdNyQR+IqZNZzCyli4ez3MxUhZHlyAW7uQ57uQOijz6+taW44663q2giyXXmK+rbkgESMRjxLJoXT5hwc7EB6x4sz3EkHL08rxtq8mOYtO2+pck+mMb5rlf00Nd/sdEck3BpfgwXwc7A3Nizz3TNEWGlbdZMr/1JAp0s2NgN8bnrjHVq8Fe11HOFFFFAFFFFAU3aLs+t5oWVjylEmYwPE7qY1cnP3AzkD9og7FRTg4STLbStIWaCORD3fGZBGC/Xu+Dpv4qtaKAKrlu2+bMWe4IQ+Mb6i5Xr9BViap1H/v2/+sv/AOjVeCu/QhlrKpIIU6Tg4OM4PkcedZ3h/ZNYEkSOV15sSRyHA1M66tc5I/4kgfc+wNaWiqEp07RB4Xw9YA6psjPqVfJMgAqvtkFvqTU6iioSoltt2woooqSCPB4n+o/QVIqPB4n+o/QVIrHB4Pd9WSwrw17RWxBUJwTE/P1kya2JOBvGV0CL2UEBvqM+dP8ACuG8kzHVq50zSnbGNSounrv4OtWFFQlRaUnLk8NV/AbtpYQ7nJLSDYY2V2Uf9gKsDVR2U/8AjL/PL/8Aq9aJdxv9V/sp+R/jPCVuRGsh+zSQSPHgFZNGSitnyD6X+qiqi67GpLBFBJK7JDDJFHnGoM68tJsnfmImQD/ETWooqhIiFSFAJyQBk+p9aXRRQBTN34G+h/SnqZu/A30P6Vnm+3L0fQIXF4R9BS6RF4R9BS6tDwoBUXiNsZY2jDFNY0kjqAdjj0OMjPlUqirEp1uUNz2dDW01sr6ElYle7kRglWKgZ3GoE/5qvq8xXtA227ZX8ZumjEWk41TRods91jg1PFVPaTpB/wDYi/3VbCrtd1FVyUUvZwNci5Mjc0SKynA2jWNouR7oS7P/ADHPkKfseCiOXmhiXIk5hwO/rYMM/wAgGB7GrejFZ0XUmuDwV7RRUlQooooDw1n+Di4mhjlNyVLrnAjjwPzFW3FOJRW8bSzyLFGvidjgDPT8faqnsx2gsZQsFpcxSFF2QPl9I88HfarqVJkNbk35Gf8Aem/pRf2pq5tbhUZvmm7qk/4UXkM+lXNVHaDjtrbKFu544RJkAO2CR0OPPz60U3f4+EKGeHQ3EkUchuWBdFbHKj21AHHSljg8vM5nzLayujPLj8IJbGMepr3s1xq0uIwtpPHKsYCkK2SoGw1Dr5dTVzUvI7dV8L+CNJQcWS4hhkkFyxKIzAGOPB0jOOlSY7OcgH5ptxn/AAo/7UntPxS1ghIvJUijlBTvNgnI3C43O3p0p3gnG7a6Um2mjmCYDaGDY9M4p2m34+EK3PPkZ/3pv6Uf9qicUE8MZk+YLYK90xxgHLBeoHvV/Wd7R9o7CImC7uYo2IDFC+GwCGBwNx0/Ginur6INeRohRUPhXFIbmMSW8iSxnYMjBhkdRt0PtUysyxHg8T/zD9BUio9v4pP5h+gqRWODwe76sllZx2d0WMRtpLyomrAOAxwdjtXnyM/7039KP+1RO0fHLKBo0u7iOJtQkQM+DlTsT/DnzO1WnDOJw3MYlgkSWM7BkYMMjqMjz9q6VKlS6Fa3I3yM/wC9N/Sj/tUO+FwjwqLknmuUJ5Ue2EZ89P4cVf1mOLdq+GpKFnu4UkhfOkyDKsQVwwHsT9KmOTfevhENFn8jP+9H+lH/AGpmz4PLEoRLlgoJOOXGfESx6+5NW1rcJIivGyujDKspBUg+YI607UdpLjb4X8E6UZ+4W4WaKP5k4kDknlR7aAD6e9S/kZ/3pv6Uf9qr+Ldp+Hw3CrPdQxzRA91nA06wM6vQ4A2O9aG3nWRQ6MHVhlWUgqQehBHUVLyccfCIor/kZ/3pv6Uf9qatZJUuRE8vMUxF90VSCGVfu+xNXDHAydgKyq9suGNOGF7BzcGIfaDG7A49OoG9Qp+fRE0aumbrwN9D+lOg01d+Bvof0rDN9uXo+hI5H0H0FKpMXQfQUqrQ8KBSF5pLiVEm5axiPACI2dYJO7D2p75G4/em/pR/2qrg7W8NE7gXkHNdlRhzBuy5UAZ29tq1IrVz8uiIoqvkbj96b+lH/aoditxI8y/Mkcpwg+yj3yivnp/Fj8Kur68jhRpJXWNFGWdiAoHqSaoOC9qOHSTMlvdwvLM2vSJASx0hcKD7KNhvUrI6fHwiKJd1waaTTrumOlg4+yjHeXcHpT3yNx+9H+lH/arWmrmdY1Z3ZURQSzMQFAHUknoKh5Jfp8InSii4WtxKHJuSNErx7RR76G056edTfkbj96b+lH/aq/gHabh8jmO2uoZHkdn0CQaizHLYB3rS1Msm+1fCISKr5G4/em/pR/2pfZ66aWBXc5YlgTgDOlmXoPYUvjHGYLVA9zKkKE4DOwAJ9B6mq/sxxyymBhs7iKXRliquGYBiSTjqRk9ahzuNPoia3L+iiiqEnKPif2Pk4hNrW6aOKMKDE4d4w+N3RFOxwwB29d+tUdv8MhCEls7pzeQESBiuI3PUIuOmcEdT1IPWuv8AELFi2tMEkAMp2zp3Vgf2h79dtxioXDuDFVCPkpk6tekswyTpwnd077+oz65rkn22ul/XuarRW5dC5Xl8wkBNOrUdgFxnJz0GK5XxLgFtxW8kvZpGmt9orZYydBSNdTuzLuBzC4xt0zvkV0TtNwUXlrLba2iWVdJZANQGQSADtggYPsTVLwPsUtlbLBAxcd7mF+6zM2e+CowCAdOMdAN9t9sqk490rCr3MNwbs1Fwe8W9W6KWqkxzLKhDaZFOnvDxjVoI7ufP1rsttcLIiujB0dQyspyrKwyCD5giszxTsbFeQ8m6B0DBQI2GUr9/Xjrju9OmfXa84JwqO0gjgh1cuMaU1MWOMk9Tv51OLVp7xE6vY5D2v7ASXl0Z3vWEUjty1lV5DGpJbSp1YVcAkZxjIHWp/ZjsOLG7gubS4kKA8q4Rx41OVJGANg2DjB6ZBroHEeFMdYTwvnw6QyM3UqG7pBO+/nnrnZ3h/DCNPM3CYwDgksAAHbG2R5AfXyFYf5tdfr7UadzSTuJ8Rit42lnkWONcanc4UZOBv7k4xXJI+wlvdNLc3jyyTXJaVSpISNZGIiA0jvNpAADZG2MV0Ht52SHE4FhaZ4VVw+UAOogFcEHy7xNEfZsRRxwxAGJAoUFsMNAxvsQwO58sZP4a5lKu7+3JSDV7mJ7B2EfBrgrLdryLsaYxIpjYTRsAFIzgEhmBOw7oHpXWhWP472Atr/QbwMXQtp5blQFbGUJx3hkZzsck9K18aYAA6AY33O3v51fHq0rVyVlV7DNv4pP5h/tFOXDhVYt0AJOM5wBk9Kbt/E/83/gU+RmqYPB7vqwzg958L5JbjXdXzNrGol1Z5iowNJkY6dQyB+grV/D/ALLHh95qgmZ7O5jP2bghhIMMjdB90OM4HofKtXecHcjQudIIKshXUApyFIfbA6ZG/wBDvVlYWOk63A1fdHXT67+p86yh2znv/RrLRp2Gu03GY7WBmeREdgVhDMBrkIOhRnqSa5SnwtteSyyyTtc9XmAJ7+NbKqYww3yc5PnkVvO2/YOPictvJNK6rBn7MBSrhipYEnpnSB9KsJuDtqXABVM6DqI2Ixhhg9BjcdcVpmU9tN+xWGn8mY+Gipw7PD5rpJHkPNtlIKko47wCknG6lsZ3yTitn2ljZ7WREd4nddKSIcMrNsrA+x3PtmqWb4f2st1FeSa/mIyp1I5RWZDlSQN9vD18IAOa1F1AHQo3QjHv9R7jrmtFq078lHVnCLX4VqJWa8uy4BywRGDsW3yWfOeuTgH3NdE+GfA5LATWzSmWHIkgJGCoOQ646DfSdtjqJ9atpeFSl0Jz3dXhKhH1DT3g3eX3A+mTVvYWegEnBdvER7dAPYfqSfOsMTyuXe4/7g0norYzvxEug8Bso5kS4utKIuoa+WWHOYDO4EYeufX/AMLrNolWGSaOQf8AEZS4fJ0gsmAAuRsVx+NbzifYCOfiIvpJpCVUBYsLpUqpVSG67ElgP2qsP/R5NWe6DjTqydOM5yEx1zvjOPerZlktaf8AmIONbkP4dcQVYFsZJ0lurUMkgBOrQrERtg9e5ozucE4O9am88DfQ/pWd4P2EtLa7a8iEglYNkFzo7+NR0+5Gd8771orzwN9D+lXyfbd+T6Gf5FxeEfQVl/iNw2S6thBDO8DuxJZSwBQAhlfSQSpyBjPn54NaiLwj6Co3ErTmLgYDA5UkZwf7EZH41O+ju80FV7nDeG/CqHSRNdMXbKII4yoVhndg2SR3T+yPfpXWuwEEsNmkM8nNkhLJr33QHMZ338BWkrwiXmFsEZULgspjGDnIx3j9DgfSr2ztRGukfUnzJPUn61lheRyblwaT0VsYX4ixx8QZLIThUiYzXgjYF1VF7ikeRJbPQ4059KyPGPhfCWVrOWS3kXGA6sw1oNQOo4Mb9D18s4rb8H+HiW9xcXQmeWaYsVLqMLrbWwOOuensKuIeBk6g4AVzmTvFtQOxUbDY77nfc+tMiya+7/XuIOOncldl+PRXkKvFIkhXCy6fuyADUCD03rI/FXs1Lf6Y47hoURdUqEO0T75UlFO7DB8j5e1aHsf2LteG8z5bmfa6dWty3hzpAHQYyferTidiXwyY1DIIOwZT1Uny33HXz9c1rk1ae7yUjV7nFrb4Tx8saLxvmhiRHVCsa46DbvKckHOrI9K7XwOZ3t4jL/i6F5n/AFAMP/8A0DVZacJfL5LAOxYliuVBxkJo+nUnP1xira9sdcLwoTEHRkDIBlNQK5UdMjOaph7Tdy4LZNP4Ob9qeFQcXvBI0xltLZREFhbOqd2JkUlckAKEzjrnY7GqVexMVhdJfWtw0UUDLJIkisRyidLhZOrLp1bYJJGNzW27KfD9OHQskEhkdm1O0mF1DACqNPh04yOvib12sLnsok8LW9wPsWXBAbLk9Q2rGAVO4264PlVZLJ2m3H7ErTpL7hnEI7iJZYXWSNxlXU5BGcfqMYqVVR2X7PQ2EAgt9fLBLd9ixy2538voKt66TIx/b7ickBg5UrJzCUmChTy4CyLJdb9DFlQDuPtDkHFS53m/9TiiErcgwtMU28UREOkn9lucHx6xj1NT+MJADmaNWWSN43ZgCDHgsYz66t+757+wPllxC2llBTeQAxhtBBC7MVyR0OnPvp9qAt6x/aDiUicRt4UmZYpAnPAAPKIZjCAfu89g0Z67JtgnNbCqfivy8bEzRrh8O7lQQWg0tH9WHiUfwkigKeDiUh4q0HOYwAFxsMc7Quq21eixss2OuX64XFa+qiye1kcBFXWGaZe5ghm7jSbjYkPjPmGqZxS+EEZdgSB5KMnoT0/CgKbiF84vo4hIwjbSX2GFYayiZ8uZg5/kH7VK4LJMb26R5C0UWjlr5/bDmHV66cYX2Jp1uJ2pYbZZ2VgeW3eZcBCDjc7DH4U1YcctzIzKukyEAvg5fTlFJ29Bt7GoSovOSaVLhGjNZCz4nIeKSQGVjAqu6d3ZpNMQeHX5iNXD46kyde4avrjiqiHnKGdcgAAEMSWEeADvnJqvjv7MEEKAFMkgbQQFZyA7ZP3m5u+OoNSUEdm755JpldyyptFkY1oWcczPmcqU+i5+9WkrP2vGLVQrKujSGRe4fAnewMDYYAbHuvmav0bIBHQ1CVIvkkpStKhi38Un83/gVIqNbeKT+Yf7RUmssHh931ZVmP4RxGR+JTwtM5hQO0IwAHYmMTLq+8ISygf9Ug5K1M7CyyvA7TymVhNLECcDa3c2+rA2y5jLn3b0Ap43NtA4BjVGR25YVMtmbDuygD77E5PmQc71YcIeEoeQAE1sSAukanPMZsfxFtWfPNbEE01iOy3E3l+c51w+mJcQsQFzBmTRdfxMxVkz0IiBA71ajinEFi0hlZg+QcDOAOpx+P6/jVpeWQAURgLy1iX7LAKKXCxgYyVDI22MZI9aErkf7I3cksTNMx5msh0IxowF0gDyyul/89XjVS2HGrcnK915CurukEscIATjvH7uf4T5Crl0DAgjIIwR7GoSpFpyUpNpUYTszfz3EF5m5cuiabZyqjMQ1mG7wNmMm+TsCE6DJrS9kLh5bOCaVtTzIJm9F532gQfwqGCj2FR0v7SM4ZFjYoIiAm4jQsFRtI2Vck46DVtkHNW/DuXykEQ0xqNKqBgKE7unHljGMe1SUEcZdVglLSGFRG5MoxmMBSS4ztkdd/Sspwrik72DzSuy3XM3iwBokBVUgC5OzjSTv/xCcjyv+L38QYwzIWQoGYldS9WOCP8AIW/Cor8UtQS2jDsebumGZlVU5h9CEwMnfC+1Q+C0HUk2WXAJS9vGxYuWXLE7HUTlhjywcjHlipV34G/lP6VA4ZxSBiI4tss22kqNX+I/Ude9n86n3fgb6H9Kzy/bfo+gk7laHIug+gqr7VXBjtJnWQxsq5RgNR1gjQun72psLp89WNs1aR9B9BUXiqKYyXj5gQiQLjPeQh1IHqGAI89tqvDwoqY644lcNw6GdZmSd7gRyjCkI88ptXiAx0hd+76mIZzk53aLgAbnHmev41QPxGyIZCFIDiVsISvMDCQPkDBYMNWfbPlWgqwKbtTdPHCGiJ5oYaExnmHfKEemnJ9tOfKqvjPEGSG2aKZjrXvvgEmIga5z6FMg56DVjFWD8cgJJdW1RE4OhiRkAZGBtkMRnzwaiz8VtV0osQYGMrjTgCMkApuOhOdv4T7VVpm0MkYpWuDTJVJ2uvJIYQ8JPNDdxAM6+62oEeeFy/UeGp1lxOOTCod9OoDGO6Dp2/EYqtTtDbvpdlfUNlzGxI17Y6bE4/L2qXwUhJRlbVkTiUkom4esM7GKY6ZG2LOsafMBwcbahGUb2kOMYFaysw/F7ZSgSMFYR9mwXSI9imEGP2M9PI1d2XEY5c6CTgKTkEbOMqRn1FSVfJm+3fEpIXtxFKycwss4AB0QFkD3O/Ro2KqD0+0JwcVK4neut9FEJGEbBeaMbIw1mNc+XMwwPXwDpqr08UtplJliy0ictlaPUWjYFtJJGCpBz/mFLbjNplu7kZDM2gnvx4C9BuRhcH+Woasvjkotto0K17UezulkBKeRKn2I6ipFSZjU1uj+NVbGcagD12PX2ryO1RTlUUHfcKAd+u4+g/KnqKAKantkfxorfzKD1+v0FO0UAzHaop1KihsYyFAOPTI8qckjDDDAEehGRSqKAjtZRkYMaEb/AHV8+vl50fJR/wDLT18K9euenrvUiigG0gUAKFUKMYAAwMbjA8t6bNhFjHLTHXGhcZ6+ntUiigI3/p0WMcqPHpoX3Pp7n8zUgCvaKAbjiwWP7Rz/ANgP/FOUUVCilwBhrOMnUUQnOclRnO2+cddh+VKWMIMKoUdcAAbnqdqdoqQMlA3iUHYjcA7HqN/I0lrGI9Y0Plui9N9un8R/M+tPgV7QEdbKMYxGgwcjursR0PTr71IoooCOLKPOeWmfXSv19PUn86ejjCgBQABsABgD6AUqigG5IFbxKrdOoB6bjr6GmzYxE5MaZ230LnbGPL2H5VIooBmO0jUgqiAjoQoBGcA4x02A/KlypqBHqMUuioaTVMHijArySMMCGAIPUEZB+opVFSCP8jFv9mm5ye6u5znPT13qRRRQDJtI/wBhP9I9v7D8q8+Sj/5af6R7e3sPyp+igGYrVFJKoqk7EhQCfPqPevBZx/sJ5fdHl08ven6KAjiyj/5af6V/tTkVui50qq564AGceuKcooBk2kf7CdAPCOg2A+mCaQOHxf8AKj/0L7+3ufzqTRQCIolXZVCjOdgBuep2pdFF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u-ES"/>
          </a:p>
        </p:txBody>
      </p:sp>
      <p:sp>
        <p:nvSpPr>
          <p:cNvPr id="95238" name="AutoShape 6" descr="data:image/jpeg;base64,/9j/4AAQSkZJRgABAQAAAQABAAD/2wCEAAkGBxQSEhUUEhQVFBQWGBoYFRYXFhcYFhkaFx0bFhoYGRcYHikgGB4lHBodITMhJSkrLi4uHSIzODMvNyotLiwBCgoKDg0OGxAQGy4kICUrLCwvMC4sLCwsLCwsLCwsLDQsLCwtNSwsLCwsLC8sLCwsLCwsLCwsLCwsLCwsLCwsNP/AABEIAKABOgMBIgACEQEDEQH/xAAcAAABBQEBAQAAAAAAAAAAAAAAAgMEBQYHAQj/xABCEAACAQMCAwYDBQYEBQUBAQABAgMABBESIQUTMQYiMkFRYQcUcSNCgZGxUlRicpPRM4KSskNTc6HBFSQ0dLOiCP/EABkBAQADAQEAAAAAAAAAAAAAAAABAgMEBf/EAC4RAAICAQMBBwMEAwEAAAAAAAABAhEDEiExsRMiMlFxgZEEM0FhodHhI8HwFP/aAAwDAQACEQMRAD8A7jRRRQBRRRQBRRRQBRRRQBRRRQBRRRQBRRRQBRRRQBRRRQBRRRQBRRRQBRRRQBRRRQBRRRQBRRRQBRRRQBRRRQBRXma9oAooooAooooAooooDw1jL3ifEI55dEXMi1ER91jt3eoAGN8qDkgaix2XFaziMzJFI6LrZUZlXfvEAkLtvudqx8vau7VSXtCveYagJMAB1TUSVwBo1vk7YA/EBm847xPDYt8aWyumGQ6gojOlhqOQ2tlyMYKE+oFnbcZvi7h7dFURSuh0yYLq8iIhIz91FY4GSJBpzjdHCe0NzIQGt9KBWJkbVkhVyCMLp7xwfIYY/s7xbLtddSrGVtD9oqENiUL35THqyU2VVwTnc6gR3d6Adi7Q3zMALUhfsiS8TqcMpMi4DkZBAwQSBqwQSN37Lj92y23MgWN5puWyEMCqhRKzAE5woWRNXRmCsNjioE/am8VWX5ZmcK+XEUwVWE3KXAwxfuHVt1xnodnoe0l3jvWjdxWy5R8kqMDChQCWOG2OMN6qRQG1oqJwm6aWGKR0MbuisyHOVLAEqcgHY7bgVLoAooooBqOTJYY8Jx/2Bp2o8Hik+o/QVIrLDJyjb831ZLCvDXtFakGKv+K38VxNohMkIJEQ0s2doSMhVBG5dQdR8RY7LgsX/HuJb6bfGGJGmKRshDF3WGTkMHYZGPATW7IrNX/Hp0a5WOAOYWhVDliH5xGrIUEjQpyfw8t6AijjN8xlU2/LHJmZGActrVpUjUZyC2ERt+olGPCcsRdoOI40m1GoAjUUkwxEzRawAenLUPpznvbHFJk7W3PdV7ZosmPvd/T3pnjK6nTTkhU67nmbeRqTa9pbp4pZGtChSFZAh1l2ZmZeWBp3KqvTqSR0BzQEebjPEJByxDyiSgMgic4BuBGxGo4H2W+Dk76ugpvhvGeIDBeCRtZTIZDhMx6yAFAJzIOXk7LrydlNSW7WXGt8WknLR5Bq0SayqaACqadySzbZ3C++2j4DePNAkkiGN2zqQ5GNLFfPfBxn8aA87P3cssCvMnLkJYFcMuwYhW0tuuQAcHferGiigCkTPpUnrgE0umbvwN9D+lUyOoNryA4jZAPrSqRD4R9BS6mLtIBUfiLMIpCmdYRiuBk6sHGB571IoNWBhLPjvElAV7bUx+9pcqMsw6hVyFCrsQC3N22Q58TtDxHUGNsd4zlOXJpDaDIDq6ghiIyD16j0qfL2luTHqjtgx+Ykh8TEaYu60mVU/fDD6D8KgSdsrjuf+1dWODow/fJt2m0Asnewwx3d+7+FAS7zi99o1LBhkuXUoEch4kjk3Pn3mC4YHzX3y1P2j4gAxW0Gxk2KSkkIGZV22ySunIyDkEdcUubtXcJFra1AYypEkeXJfMHPYr3N+93B5bEkjBwiTtPeNkJa6ArqCzrK3dMsKNhQoyQkkhJBx9mSNQoBm/4txB27sTxorOuFjYlvtIFVst6K8m4GG0kj2cXj9+iAfLNI2fvI+SC0uDlQAvgjTfpzQ57qnLUva67ZotFrIiapC+qOXLKsUjKD3Dy8Noz5k7DOSKn8P7S3DyQq9qyLI+knEndXlo5YkqAO++kA+SnoRigNdRRRQBRRRQBRRRQBSXQEEEAg9Qdwfwqm7SdrLSwUG6mWMnwru0je6ooLEe+MVV8D+JfDbpiqXCo3kJgYs+XdL4DHPkDmgNcVFeKgAwBgDoBXqtncbg9DXtAFeYoY43NYjivxZ4ZA5QzGQg4JiRnUf5x3T+BNAbiisx2b7e2N/KYraUtIBq0sjoSB1K6wM4zWnoAooooCNb+OT+Yf7RUmo1v45PqP9oqTWODw+76slhRRXhOK2IPaSsYGcADJyceZ6ZPqcAflWN4l8U+GQSGNrjWw2Yxo8ij/ADqCp/AmtHwfjttdqGtpo5QRnuMCRn9peq/QgUBPeMHqAcEHcZ3G4Ne4r2igPMV7VXx7tBbWUfMupViXoM7sx9FUbsfYCsnH8Y+FnOZZVx0zDJv9MA/98UB0CionCuJRXMSTQOJInGVYdD+e4IO2D0NS6AKZu/A30P6U9TN34G+h/Ss8325ej6AXD4R9BS6RD4R9BS6tDwoBRRTF7eRwo0krrGijLO5CqB7k9KsB1EAGAAB6AYHrQ0YJBIBI6HG4zscelYpPizwoycv5k9cazFKI/wDUVwB79K19nexzLqidJF/aRlYfmpxQDzRg4yAcHIz5HcZHocE/nXuK9ooDzFGKz3abttZWBC3MwVyMiNQXkx6lVBKj3OBVLa/F7hblRz3Qscd+KQAe7NjAHvnbzoDeUV4pzXtAFFFFAFNXUwRGdiAqqWJJwMAZO5p2oHHIGeEhBqYFG09NWh1crvtkhcb7b1D4COBN2SuOIRPxK7eUyTtmK3iCmUqxwiguQAAOigZwM9TinZvhrGsSsqXUsjqdaZjU256BpBpwQDnILL0PXy66lyGjSZM7LzE233U7afXDEY96jiSNAsiOCZMKhGG1a9ho/A/kN84rgj9TfibW50vF5HNex99xLgs8cVyjPYu6oSDriTWQokjb/hjJzpIGfTNd7FZiXCIAF1AaVVBjfJCqve29OtX/AA2AxxRoxyURVJ9SoAJ/7Vv9PmlkTtGeWCjwc1+OXF5tFtYW+Q92xDYONSgqoQnyBZhn2B8s1nuG/BmMf/IuXY+QiRUA9d31Z/IVqu1HEoDx21gkXVItu/LbYhJHbUOvQ6I239x61ZNbcsBcli+0hdwDKScKuw7uxAyN8avPBqn1GSSlpi6/2Tjiqtqzllt2dfg/GbEhy8UkwWNyMHEn2Lq2NsgSZz5g19F1yL4l26w2sU5ZsW13DLGGwSEDBdGR7d7z6V1qNwwBByCMg+oO+a2wTc4b+hTJGmLooorYoRrfxyfzD/aKk1Ht/FJ/MP8AaKkVjg8Pu+rJYVzn4wS3Ey23D7VtLXbtzWz0ijALasbhTnf104866NWcv+5ckMP8VdSPtj7MBTH6g76h65b0qc03CDki0I6pUcaT4XxicQtJcFQBruFSIQqxGQhyxYE7DB9RUS77B3UTiTh8dwkkW4Z5EV5Bk4khI05GOqkeY3Oa7PMFLLExwGLSKvTJ6Pg+fi3HvXtq4LFQQeVldgNmkIkYE+beEnp1G1cn/qpXe9L0N+yt0QfhZ2qnvIpIrxDHdWxVZMrpLhhlXK+R2OcbdCOuK3NZ/hiarjIG0asrNt1fQQnr0AY/Vat+I3iwxSSucLGjOxPkFBY/pXZim5wUmqOecdLo+e04Tcdobu4uWl5UKNoiJUuAucqiLqGDpwzHO5b8rfifwdjEJNvPIZgMgSBNDH07oyufXJx71e/DaKGbhtvy1ZVBYXCLgcyQDDFj13IVsgg4rRRwmTJ1ESKQA6spCrk6kYYwTgdeuT5CuTJmnqdSSr8en8m8YRrgpf8A/P1yxsZ4myDFcMMHqupVYj/VqrqNc2+HbJDxTiturDvNFcBfQuCZPyLL+YrpNdsZakmc7VOgpm78DfQ/pT1M3fgb6H9Krm+3L0fQhC4fCPoKXSIvCPoKXVoeFADXH/iJw+fi3EfkkkEVraxo8jY1AySZxlQRqbAwPTDHzrsFZS3GlpYmXDKxLdO8sjM6uMeu/XzDVl9RkeOFo0xxUnucf4f8N435pY3ShM8rKwgXG+PsipbIJwM4PiFMQdnuJcPl+a4fFPGue9ESrSDTglJo1P2gPUYGcHyNdiZFkLKxyYwqY2HdxlSR0PdYjO2cn02etJ+YDIDnWdiBgEL3AV9iBnOT1rml9VpVp3xyarDezJ3YvtB8/ZxXGgxswIdD910JRh9MjIzvgil9sOMfJ2VxcgZMUZZQehbooPtqIrzs5H/iSBdKuQF6d7RlTJt5HYDzwoql+MF+kPC5uYNQdok05wWzIpYD/KGruhJyim0c7VOjkvZn4eTcSQXl1clecxc93VK4zjXqJwufLY7YpXbj4Xi0t2ntpHkVN5Uk06tPQupUDp5jHTJztg9Qt4YzEksORFyka3UaVSNcA6sdfARtv0Ip08PEqsCTpkWRJhlWWTUOWCNthgtsP4eu5rg7ed6tW3kdHZxqqLb4e3pm4bZyMcsYUDH1KjST+YrQ1g/gpdh+FxoHDmGSWIkezll/NWU1vK9E5gooooAoNFFAYPtt2cuHglitpHSKVtRKDMseTqdVAZSyMd9jqG4AYEaeZp8OJE5TW91OJlJz/wC1uUKk9DGAvd22OTg+uNq7d2p478nGshjaRC2htJ7wZgRGMeeqTSnsXB6ZIbuuOPHcW9u0OXnXUCHyq6N5wTp+4CuD94tjbFZ9mk9tvgvr8xHAuHzHQ9zgFFGlRjJfGGkfBIU9cICQASSScBdBigV7VoQUFSKttu2cA438PuKpxQ3EK8/7bmxztIuMZyqyamDDC4QgDoNq6Fxi0SUpz5pbV06ospjDeuD0cejLv9DsN4azfBe0Mtys+IArQfZspk2NwueZGDp8A7mH89XQYrPLhWTfhoviyOD2MP8AErs7f38cEdpDqgDamLOEYsBpVirnOkAnfcknOOmd52F7PNYWccDyvK43dmZioJ+7GGPdQDYAfXzqw4FxL5mPmhdKMTy8ncqNiSPLvZGPb3qxq2KEYxSiRk1KTUuQorwGva0KEe38Un8w/wBoqRUe38Un8w/2ipFY4PB7vqyWFQOMcP5yAA6XUh43xnS4yAceYIJUjIyGIyOtT6DWrVrcg4r2v7Fz3N3zbqeaKMYCrHFJIigDBMUiEgZOTl1U+1SPh12ZvLSRwkrTwuCArRyxxK2c83MuN+uVQNnO5GMjpY4q3zXy/L3xr1Z25WMaunXmd3T+NNdnuNNcvOpiMYgflMS2cyjJYAYGV0GNg3nrxgYrLsk1X48jVuUd2t+Sx4bZiJAudR3LsRgsx6nHl6AeQAHlWc+KXAbi9sHhtWIk1KxTVpEqjOYyfxzvtkDO1a6itUqMjjfwu4FxCxjmW7t2SBmDL3lZ1bGljpQk6SAN+oIzjGSNNwa0SNn5M0107dFaUyBfPcjZf5m3xtv0Op7S8X+UgM5XVGhBmwcMsZOGdR94rnOnzGcb4Bq+LdpZbe3gme3y0+E0CQdyaQZhjLYwVZu4WHhJBwRkjnyfTRnLVZtDNKMaOd9k/h7xB+Jtd3pNuocuxjlGqTPSNTGchMYBzjYYxvkdtpMecDOM+eOmfalV0rYxCmbvwN9D+lPUzd+Bvof0rPN9uXo+gQuLwj6Cl0iLwj6Cl1aPhQCqfjXDXZhLDjmqNJVtlkTrpJ8iDup8ssPvGrimbyRlRmRdbBSQucaiPLPlSSTVMmN3scEv/h7M8kz3F3OJnBxqt5tyTnSzIWVlwSMIT5fQ7b4f8BvI4OTLIzpq2ldXQomMGOMSd9jtsSoC52zjFae57UBLQ3fLYwhh08ZjJC8zRj9r7vpv7Ve2Ts0aNIoRyoLKDqCkjJXOBnB2ziqdmpc7ovJuLrhjkEQRQqjCqAFA6ADYCuW/Grshe3phktcypGGDQawuGJ2kUMQCcZB3yNsdTXVaK1Mzl/ZfhtzDw5LfiAa3IBVJEkGVQHKhnXIjYdNyQR+IqZNZzCyli4ez3MxUhZHlyAW7uQ57uQOijz6+taW44663q2giyXXmK+rbkgESMRjxLJoXT5hwc7EB6x4sz3EkHL08rxtq8mOYtO2+pck+mMb5rlf00Nd/sdEck3BpfgwXwc7A3Nizz3TNEWGlbdZMr/1JAp0s2NgN8bnrjHVq8Fe11HOFFFFAFFFFAU3aLs+t5oWVjylEmYwPE7qY1cnP3AzkD9og7FRTg4STLbStIWaCORD3fGZBGC/Xu+Dpv4qtaKAKrlu2+bMWe4IQ+Mb6i5Xr9BViap1H/v2/+sv/AOjVeCu/QhlrKpIIU6Tg4OM4PkcedZ3h/ZNYEkSOV15sSRyHA1M66tc5I/4kgfc+wNaWiqEp07RB4Xw9YA6psjPqVfJMgAqvtkFvqTU6iioSoltt2woooqSCPB4n+o/QVIqPB4n+o/QVIrHB4Pd9WSwrw17RWxBUJwTE/P1kya2JOBvGV0CL2UEBvqM+dP8ACuG8kzHVq50zSnbGNSounrv4OtWFFQlRaUnLk8NV/AbtpYQ7nJLSDYY2V2Uf9gKsDVR2U/8AjL/PL/8Aq9aJdxv9V/sp+R/jPCVuRGsh+zSQSPHgFZNGSitnyD6X+qiqi67GpLBFBJK7JDDJFHnGoM68tJsnfmImQD/ETWooqhIiFSFAJyQBk+p9aXRRQBTN34G+h/SnqZu/A30P6Vnm+3L0fQIXF4R9BS6RF4R9BS6tDwoBUXiNsZY2jDFNY0kjqAdjj0OMjPlUqirEp1uUNz2dDW01sr6ElYle7kRglWKgZ3GoE/5qvq8xXtA227ZX8ZumjEWk41TRods91jg1PFVPaTpB/wDYi/3VbCrtd1FVyUUvZwNci5Mjc0SKynA2jWNouR7oS7P/ADHPkKfseCiOXmhiXIk5hwO/rYMM/wAgGB7GrejFZ0XUmuDwV7RRUlQooooDw1n+Di4mhjlNyVLrnAjjwPzFW3FOJRW8bSzyLFGvidjgDPT8faqnsx2gsZQsFpcxSFF2QPl9I88HfarqVJkNbk35Gf8Aem/pRf2pq5tbhUZvmm7qk/4UXkM+lXNVHaDjtrbKFu544RJkAO2CR0OPPz60U3f4+EKGeHQ3EkUchuWBdFbHKj21AHHSljg8vM5nzLayujPLj8IJbGMepr3s1xq0uIwtpPHKsYCkK2SoGw1Dr5dTVzUvI7dV8L+CNJQcWS4hhkkFyxKIzAGOPB0jOOlSY7OcgH5ptxn/AAo/7UntPxS1ghIvJUijlBTvNgnI3C43O3p0p3gnG7a6Um2mjmCYDaGDY9M4p2m34+EK3PPkZ/3pv6Uf9qicUE8MZk+YLYK90xxgHLBeoHvV/Wd7R9o7CImC7uYo2IDFC+GwCGBwNx0/Ginur6INeRohRUPhXFIbmMSW8iSxnYMjBhkdRt0PtUysyxHg8T/zD9BUio9v4pP5h+gqRWODwe76sllZx2d0WMRtpLyomrAOAxwdjtXnyM/7039KP+1RO0fHLKBo0u7iOJtQkQM+DlTsT/DnzO1WnDOJw3MYlgkSWM7BkYMMjqMjz9q6VKlS6Fa3I3yM/wC9N/Sj/tUO+FwjwqLknmuUJ5Ue2EZ89P4cVf1mOLdq+GpKFnu4UkhfOkyDKsQVwwHsT9KmOTfevhENFn8jP+9H+lH/AGpmz4PLEoRLlgoJOOXGfESx6+5NW1rcJIivGyujDKspBUg+YI607UdpLjb4X8E6UZ+4W4WaKP5k4kDknlR7aAD6e9S/kZ/3pv6Uf9qr+Ldp+Hw3CrPdQxzRA91nA06wM6vQ4A2O9aG3nWRQ6MHVhlWUgqQehBHUVLyccfCIor/kZ/3pv6Uf9qatZJUuRE8vMUxF90VSCGVfu+xNXDHAydgKyq9suGNOGF7BzcGIfaDG7A49OoG9Qp+fRE0aumbrwN9D+lOg01d+Bvof0rDN9uXo+hI5H0H0FKpMXQfQUqrQ8KBSF5pLiVEm5axiPACI2dYJO7D2p75G4/em/pR/2qrg7W8NE7gXkHNdlRhzBuy5UAZ29tq1IrVz8uiIoqvkbj96b+lH/aoditxI8y/Mkcpwg+yj3yivnp/Fj8Kur68jhRpJXWNFGWdiAoHqSaoOC9qOHSTMlvdwvLM2vSJASx0hcKD7KNhvUrI6fHwiKJd1waaTTrumOlg4+yjHeXcHpT3yNx+9H+lH/arWmrmdY1Z3ZURQSzMQFAHUknoKh5Jfp8InSii4WtxKHJuSNErx7RR76G056edTfkbj96b+lH/aq/gHabh8jmO2uoZHkdn0CQaizHLYB3rS1Msm+1fCISKr5G4/em/pR/2pfZ66aWBXc5YlgTgDOlmXoPYUvjHGYLVA9zKkKE4DOwAJ9B6mq/sxxyymBhs7iKXRliquGYBiSTjqRk9ahzuNPoia3L+iiiqEnKPif2Pk4hNrW6aOKMKDE4d4w+N3RFOxwwB29d+tUdv8MhCEls7pzeQESBiuI3PUIuOmcEdT1IPWuv8AELFi2tMEkAMp2zp3Vgf2h79dtxioXDuDFVCPkpk6tekswyTpwnd077+oz65rkn22ul/XuarRW5dC5Xl8wkBNOrUdgFxnJz0GK5XxLgFtxW8kvZpGmt9orZYydBSNdTuzLuBzC4xt0zvkV0TtNwUXlrLba2iWVdJZANQGQSADtggYPsTVLwPsUtlbLBAxcd7mF+6zM2e+CowCAdOMdAN9t9sqk490rCr3MNwbs1Fwe8W9W6KWqkxzLKhDaZFOnvDxjVoI7ufP1rsttcLIiujB0dQyspyrKwyCD5giszxTsbFeQ8m6B0DBQI2GUr9/Xjrju9OmfXa84JwqO0gjgh1cuMaU1MWOMk9Tv51OLVp7xE6vY5D2v7ASXl0Z3vWEUjty1lV5DGpJbSp1YVcAkZxjIHWp/ZjsOLG7gubS4kKA8q4Rx41OVJGANg2DjB6ZBroHEeFMdYTwvnw6QyM3UqG7pBO+/nnrnZ3h/DCNPM3CYwDgksAAHbG2R5AfXyFYf5tdfr7UadzSTuJ8Rit42lnkWONcanc4UZOBv7k4xXJI+wlvdNLc3jyyTXJaVSpISNZGIiA0jvNpAADZG2MV0Ht52SHE4FhaZ4VVw+UAOogFcEHy7xNEfZsRRxwxAGJAoUFsMNAxvsQwO58sZP4a5lKu7+3JSDV7mJ7B2EfBrgrLdryLsaYxIpjYTRsAFIzgEhmBOw7oHpXWhWP472Atr/QbwMXQtp5blQFbGUJx3hkZzsck9K18aYAA6AY33O3v51fHq0rVyVlV7DNv4pP5h/tFOXDhVYt0AJOM5wBk9Kbt/E/83/gU+RmqYPB7vqwzg958L5JbjXdXzNrGol1Z5iowNJkY6dQyB+grV/D/ALLHh95qgmZ7O5jP2bghhIMMjdB90OM4HofKtXecHcjQudIIKshXUApyFIfbA6ZG/wBDvVlYWOk63A1fdHXT67+p86yh2znv/RrLRp2Gu03GY7WBmeREdgVhDMBrkIOhRnqSa5SnwtteSyyyTtc9XmAJ7+NbKqYww3yc5PnkVvO2/YOPictvJNK6rBn7MBSrhipYEnpnSB9KsJuDtqXABVM6DqI2Ixhhg9BjcdcVpmU9tN+xWGn8mY+Gipw7PD5rpJHkPNtlIKko47wCknG6lsZ3yTitn2ljZ7WREd4nddKSIcMrNsrA+x3PtmqWb4f2st1FeSa/mIyp1I5RWZDlSQN9vD18IAOa1F1AHQo3QjHv9R7jrmtFq078lHVnCLX4VqJWa8uy4BywRGDsW3yWfOeuTgH3NdE+GfA5LATWzSmWHIkgJGCoOQ646DfSdtjqJ9atpeFSl0Jz3dXhKhH1DT3g3eX3A+mTVvYWegEnBdvER7dAPYfqSfOsMTyuXe4/7g0norYzvxEug8Bso5kS4utKIuoa+WWHOYDO4EYeufX/AMLrNolWGSaOQf8AEZS4fJ0gsmAAuRsVx+NbzifYCOfiIvpJpCVUBYsLpUqpVSG67ElgP2qsP/R5NWe6DjTqydOM5yEx1zvjOPerZlktaf8AmIONbkP4dcQVYFsZJ0lurUMkgBOrQrERtg9e5ozucE4O9am88DfQ/pWd4P2EtLa7a8iEglYNkFzo7+NR0+5Gd8771orzwN9D+lXyfbd+T6Gf5FxeEfQVl/iNw2S6thBDO8DuxJZSwBQAhlfSQSpyBjPn54NaiLwj6Co3ErTmLgYDA5UkZwf7EZH41O+ju80FV7nDeG/CqHSRNdMXbKII4yoVhndg2SR3T+yPfpXWuwEEsNmkM8nNkhLJr33QHMZ338BWkrwiXmFsEZULgspjGDnIx3j9DgfSr2ztRGukfUnzJPUn61lheRyblwaT0VsYX4ixx8QZLIThUiYzXgjYF1VF7ikeRJbPQ4059KyPGPhfCWVrOWS3kXGA6sw1oNQOo4Mb9D18s4rb8H+HiW9xcXQmeWaYsVLqMLrbWwOOuensKuIeBk6g4AVzmTvFtQOxUbDY77nfc+tMiya+7/XuIOOncldl+PRXkKvFIkhXCy6fuyADUCD03rI/FXs1Lf6Y47hoURdUqEO0T75UlFO7DB8j5e1aHsf2LteG8z5bmfa6dWty3hzpAHQYyferTidiXwyY1DIIOwZT1Uny33HXz9c1rk1ae7yUjV7nFrb4Tx8saLxvmhiRHVCsa46DbvKckHOrI9K7XwOZ3t4jL/i6F5n/AFAMP/8A0DVZacJfL5LAOxYliuVBxkJo+nUnP1xira9sdcLwoTEHRkDIBlNQK5UdMjOaph7Tdy4LZNP4Ob9qeFQcXvBI0xltLZREFhbOqd2JkUlckAKEzjrnY7GqVexMVhdJfWtw0UUDLJIkisRyidLhZOrLp1bYJJGNzW27KfD9OHQskEhkdm1O0mF1DACqNPh04yOvib12sLnsok8LW9wPsWXBAbLk9Q2rGAVO4264PlVZLJ2m3H7ErTpL7hnEI7iJZYXWSNxlXU5BGcfqMYqVVR2X7PQ2EAgt9fLBLd9ixy2538voKt66TIx/b7ickBg5UrJzCUmChTy4CyLJdb9DFlQDuPtDkHFS53m/9TiiErcgwtMU28UREOkn9lucHx6xj1NT+MJADmaNWWSN43ZgCDHgsYz66t+757+wPllxC2llBTeQAxhtBBC7MVyR0OnPvp9qAt6x/aDiUicRt4UmZYpAnPAAPKIZjCAfu89g0Z67JtgnNbCqfivy8bEzRrh8O7lQQWg0tH9WHiUfwkigKeDiUh4q0HOYwAFxsMc7Quq21eixss2OuX64XFa+qiye1kcBFXWGaZe5ghm7jSbjYkPjPmGqZxS+EEZdgSB5KMnoT0/CgKbiF84vo4hIwjbSX2GFYayiZ8uZg5/kH7VK4LJMb26R5C0UWjlr5/bDmHV66cYX2Jp1uJ2pYbZZ2VgeW3eZcBCDjc7DH4U1YcctzIzKukyEAvg5fTlFJ29Bt7GoSovOSaVLhGjNZCz4nIeKSQGVjAqu6d3ZpNMQeHX5iNXD46kyde4avrjiqiHnKGdcgAAEMSWEeADvnJqvjv7MEEKAFMkgbQQFZyA7ZP3m5u+OoNSUEdm755JpldyyptFkY1oWcczPmcqU+i5+9WkrP2vGLVQrKujSGRe4fAnewMDYYAbHuvmav0bIBHQ1CVIvkkpStKhi38Un83/gVIqNbeKT+Yf7RUmssHh931ZVmP4RxGR+JTwtM5hQO0IwAHYmMTLq+8ISygf9Ug5K1M7CyyvA7TymVhNLECcDa3c2+rA2y5jLn3b0Ap43NtA4BjVGR25YVMtmbDuygD77E5PmQc71YcIeEoeQAE1sSAukanPMZsfxFtWfPNbEE01iOy3E3l+c51w+mJcQsQFzBmTRdfxMxVkz0IiBA71ajinEFi0hlZg+QcDOAOpx+P6/jVpeWQAURgLy1iX7LAKKXCxgYyVDI22MZI9aErkf7I3cksTNMx5msh0IxowF0gDyyul/89XjVS2HGrcnK915CurukEscIATjvH7uf4T5Crl0DAgjIIwR7GoSpFpyUpNpUYTszfz3EF5m5cuiabZyqjMQ1mG7wNmMm+TsCE6DJrS9kLh5bOCaVtTzIJm9F532gQfwqGCj2FR0v7SM4ZFjYoIiAm4jQsFRtI2Vck46DVtkHNW/DuXykEQ0xqNKqBgKE7unHljGMe1SUEcZdVglLSGFRG5MoxmMBSS4ztkdd/Sspwrik72DzSuy3XM3iwBokBVUgC5OzjSTv/xCcjyv+L38QYwzIWQoGYldS9WOCP8AIW/Cor8UtQS2jDsebumGZlVU5h9CEwMnfC+1Q+C0HUk2WXAJS9vGxYuWXLE7HUTlhjywcjHlipV34G/lP6VA4ZxSBiI4tss22kqNX+I/Ude9n86n3fgb6H9Kzy/bfo+gk7laHIug+gqr7VXBjtJnWQxsq5RgNR1gjQun72psLp89WNs1aR9B9BUXiqKYyXj5gQiQLjPeQh1IHqGAI89tqvDwoqY644lcNw6GdZmSd7gRyjCkI88ptXiAx0hd+76mIZzk53aLgAbnHmev41QPxGyIZCFIDiVsISvMDCQPkDBYMNWfbPlWgqwKbtTdPHCGiJ5oYaExnmHfKEemnJ9tOfKqvjPEGSG2aKZjrXvvgEmIga5z6FMg56DVjFWD8cgJJdW1RE4OhiRkAZGBtkMRnzwaiz8VtV0osQYGMrjTgCMkApuOhOdv4T7VVpm0MkYpWuDTJVJ2uvJIYQ8JPNDdxAM6+62oEeeFy/UeGp1lxOOTCod9OoDGO6Dp2/EYqtTtDbvpdlfUNlzGxI17Y6bE4/L2qXwUhJRlbVkTiUkom4esM7GKY6ZG2LOsafMBwcbahGUb2kOMYFaysw/F7ZSgSMFYR9mwXSI9imEGP2M9PI1d2XEY5c6CTgKTkEbOMqRn1FSVfJm+3fEpIXtxFKycwss4AB0QFkD3O/Ro2KqD0+0JwcVK4neut9FEJGEbBeaMbIw1mNc+XMwwPXwDpqr08UtplJliy0ictlaPUWjYFtJJGCpBz/mFLbjNplu7kZDM2gnvx4C9BuRhcH+Woasvjkotto0K17UezulkBKeRKn2I6ipFSZjU1uj+NVbGcagD12PX2ryO1RTlUUHfcKAd+u4+g/KnqKAKantkfxorfzKD1+v0FO0UAzHaop1KihsYyFAOPTI8qckjDDDAEehGRSqKAjtZRkYMaEb/AHV8+vl50fJR/wDLT18K9euenrvUiigG0gUAKFUKMYAAwMbjA8t6bNhFjHLTHXGhcZ6+ntUiigI3/p0WMcqPHpoX3Pp7n8zUgCvaKAbjiwWP7Rz/ANgP/FOUUVCilwBhrOMnUUQnOclRnO2+cddh+VKWMIMKoUdcAAbnqdqdoqQMlA3iUHYjcA7HqN/I0lrGI9Y0Plui9N9un8R/M+tPgV7QEdbKMYxGgwcjursR0PTr71IoooCOLKPOeWmfXSv19PUn86ejjCgBQABsABgD6AUqigG5IFbxKrdOoB6bjr6GmzYxE5MaZ230LnbGPL2H5VIooBmO0jUgqiAjoQoBGcA4x02A/KlypqBHqMUuioaTVMHijArySMMCGAIPUEZB+opVFSCP8jFv9mm5ye6u5znPT13qRRRQDJtI/wBhP9I9v7D8q8+Sj/5af6R7e3sPyp+igGYrVFJKoqk7EhQCfPqPevBZx/sJ5fdHl08ven6KAjiyj/5af6V/tTkVui50qq564AGceuKcooBk2kf7CdAPCOg2A+mCaQOHxf8AKj/0L7+3ufzqTRQCIolXZVCjOdgBuep2pdFF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u-ES"/>
          </a:p>
        </p:txBody>
      </p:sp>
      <p:sp>
        <p:nvSpPr>
          <p:cNvPr id="4" name="3 CuadroTexto"/>
          <p:cNvSpPr txBox="1"/>
          <p:nvPr/>
        </p:nvSpPr>
        <p:spPr>
          <a:xfrm>
            <a:off x="144016" y="6381328"/>
            <a:ext cx="8892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*Comparing prophylaxis with episodic treatment in </a:t>
            </a:r>
            <a:r>
              <a:rPr lang="es-ES" sz="1100" b="1" dirty="0" err="1"/>
              <a:t>haemophilia</a:t>
            </a:r>
            <a:r>
              <a:rPr lang="es-ES" sz="1100" b="1" dirty="0"/>
              <a:t> A: </a:t>
            </a:r>
            <a:r>
              <a:rPr lang="es-ES" sz="1100" b="1" dirty="0" err="1"/>
              <a:t>implications</a:t>
            </a:r>
            <a:r>
              <a:rPr lang="es-ES" sz="1100" b="1" dirty="0"/>
              <a:t> </a:t>
            </a:r>
            <a:r>
              <a:rPr lang="es-ES" sz="1100" b="1" dirty="0" err="1"/>
              <a:t>for</a:t>
            </a:r>
            <a:r>
              <a:rPr lang="es-ES" sz="1100" b="1" dirty="0"/>
              <a:t> </a:t>
            </a:r>
            <a:r>
              <a:rPr lang="es-ES" sz="1100" b="1" dirty="0" err="1"/>
              <a:t>clinical</a:t>
            </a:r>
            <a:r>
              <a:rPr lang="es-ES" sz="1100" b="1" dirty="0"/>
              <a:t> </a:t>
            </a:r>
            <a:r>
              <a:rPr lang="es-ES" sz="1100" b="1" dirty="0" err="1"/>
              <a:t>practice</a:t>
            </a:r>
            <a:r>
              <a:rPr lang="es-ES" sz="1100" b="1" dirty="0"/>
              <a:t>. M. Manco-Johnson. </a:t>
            </a:r>
            <a:r>
              <a:rPr lang="es-ES" sz="1100" b="1" dirty="0" err="1"/>
              <a:t>Haemophilia</a:t>
            </a:r>
            <a:r>
              <a:rPr lang="es-ES" sz="1100" b="1" dirty="0"/>
              <a:t> (2007), 13 (</a:t>
            </a:r>
            <a:r>
              <a:rPr lang="es-ES" sz="1100" b="1" dirty="0" err="1"/>
              <a:t>Suppl</a:t>
            </a:r>
            <a:r>
              <a:rPr lang="es-ES" sz="1100" b="1" dirty="0"/>
              <a:t>. 2), 4–9</a:t>
            </a:r>
          </a:p>
        </p:txBody>
      </p:sp>
      <p:sp>
        <p:nvSpPr>
          <p:cNvPr id="5" name="4 Flecha derecha"/>
          <p:cNvSpPr/>
          <p:nvPr/>
        </p:nvSpPr>
        <p:spPr>
          <a:xfrm>
            <a:off x="1331640" y="2060848"/>
            <a:ext cx="648072" cy="504056"/>
          </a:xfrm>
          <a:prstGeom prst="rightArrow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8588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u-ES" dirty="0"/>
              <a:t>ADHERENCIA AL TRATAMIENTO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60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endParaRPr lang="es-ES" sz="1600" i="1" dirty="0"/>
          </a:p>
          <a:p>
            <a:r>
              <a:rPr lang="eu-ES" b="1" dirty="0"/>
              <a:t>Problema: </a:t>
            </a:r>
            <a:r>
              <a:rPr lang="eu-ES" b="1" dirty="0" err="1">
                <a:solidFill>
                  <a:srgbClr val="FF0000"/>
                </a:solidFill>
              </a:rPr>
              <a:t>Adherencia</a:t>
            </a:r>
            <a:r>
              <a:rPr lang="eu-ES" b="1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u-ES" sz="1900" dirty="0"/>
              <a:t>Al </a:t>
            </a:r>
            <a:r>
              <a:rPr lang="eu-ES" sz="1900" dirty="0" err="1"/>
              <a:t>tratamiento</a:t>
            </a:r>
            <a:r>
              <a:rPr lang="eu-ES" sz="1900" dirty="0"/>
              <a:t> </a:t>
            </a:r>
            <a:r>
              <a:rPr lang="eu-ES" sz="1900" dirty="0" err="1"/>
              <a:t>médico</a:t>
            </a:r>
            <a:endParaRPr lang="eu-ES" sz="1900" dirty="0"/>
          </a:p>
          <a:p>
            <a:pPr lvl="1"/>
            <a:r>
              <a:rPr lang="eu-ES" sz="1900" dirty="0"/>
              <a:t>A </a:t>
            </a:r>
            <a:r>
              <a:rPr lang="eu-ES" sz="1900" dirty="0" err="1"/>
              <a:t>las</a:t>
            </a:r>
            <a:r>
              <a:rPr lang="eu-ES" sz="1900" dirty="0"/>
              <a:t> </a:t>
            </a:r>
            <a:r>
              <a:rPr lang="eu-ES" sz="1900" dirty="0" err="1"/>
              <a:t>medidas</a:t>
            </a:r>
            <a:r>
              <a:rPr lang="eu-ES" sz="1900" dirty="0"/>
              <a:t> </a:t>
            </a:r>
            <a:r>
              <a:rPr lang="eu-ES" sz="1900" dirty="0" err="1"/>
              <a:t>preventivas</a:t>
            </a:r>
            <a:endParaRPr lang="eu-ES" sz="1900" dirty="0"/>
          </a:p>
          <a:p>
            <a:pPr lvl="1"/>
            <a:endParaRPr lang="eu-ES" sz="1600" dirty="0"/>
          </a:p>
          <a:p>
            <a:pPr fontAlgn="base"/>
            <a:r>
              <a:rPr lang="es-ES" sz="2000" dirty="0"/>
              <a:t>Según la OMS</a:t>
            </a:r>
          </a:p>
          <a:p>
            <a:pPr lvl="1" fontAlgn="base"/>
            <a:r>
              <a:rPr lang="es-ES" sz="1600" dirty="0"/>
              <a:t>La falta de adherencia de cualquier tratamiento farmacológico es del 50% (15- 93%) </a:t>
            </a:r>
          </a:p>
          <a:p>
            <a:pPr marL="457200" lvl="1" indent="0" fontAlgn="base">
              <a:buNone/>
            </a:pPr>
            <a:endParaRPr lang="es-ES" sz="1600" dirty="0"/>
          </a:p>
          <a:p>
            <a:pPr fontAlgn="base"/>
            <a:r>
              <a:rPr lang="es-ES" sz="2100" b="1" dirty="0">
                <a:solidFill>
                  <a:srgbClr val="FF0000"/>
                </a:solidFill>
              </a:rPr>
              <a:t>Vital en la profilaxis: </a:t>
            </a:r>
          </a:p>
          <a:p>
            <a:pPr lvl="2" fontAlgn="base"/>
            <a:r>
              <a:rPr lang="es-ES" sz="1600" dirty="0"/>
              <a:t>El éxito depende de mantener los niveles de factor </a:t>
            </a:r>
          </a:p>
          <a:p>
            <a:pPr lvl="2" fontAlgn="base"/>
            <a:r>
              <a:rPr lang="es-ES" sz="1600" dirty="0"/>
              <a:t>Especialmente desde la infancia.</a:t>
            </a:r>
          </a:p>
          <a:p>
            <a:pPr lvl="2" fontAlgn="base"/>
            <a:endParaRPr lang="es-ES" sz="1600" dirty="0"/>
          </a:p>
          <a:p>
            <a:pPr fontAlgn="base"/>
            <a:r>
              <a:rPr lang="es-ES" sz="2000" dirty="0"/>
              <a:t>Consecuencias de la falta de adherencia </a:t>
            </a:r>
          </a:p>
          <a:p>
            <a:pPr lvl="1" fontAlgn="base"/>
            <a:r>
              <a:rPr lang="es-ES" sz="1600" dirty="0"/>
              <a:t>Empeoramiento de la calidad de vida </a:t>
            </a:r>
          </a:p>
          <a:p>
            <a:pPr lvl="1" fontAlgn="base"/>
            <a:r>
              <a:rPr lang="es-ES" sz="1600" dirty="0"/>
              <a:t>Falta de control de la enfermedad </a:t>
            </a:r>
          </a:p>
          <a:p>
            <a:pPr lvl="1" fontAlgn="base"/>
            <a:r>
              <a:rPr lang="es-ES" sz="1600" dirty="0"/>
              <a:t>Efectos secundarios o intoxicaciones </a:t>
            </a:r>
          </a:p>
          <a:p>
            <a:pPr lvl="1" fontAlgn="base"/>
            <a:r>
              <a:rPr lang="es-ES" sz="1600" dirty="0"/>
              <a:t>Aumentar la morbilidad. </a:t>
            </a:r>
          </a:p>
          <a:p>
            <a:pPr lvl="1" fontAlgn="base"/>
            <a:r>
              <a:rPr lang="es-ES" sz="1600" dirty="0"/>
              <a:t>Falta de racionalización en el gasto farmacéutico y sanitario</a:t>
            </a:r>
          </a:p>
          <a:p>
            <a:endParaRPr lang="eu-ES" sz="2000" dirty="0"/>
          </a:p>
        </p:txBody>
      </p:sp>
      <p:sp>
        <p:nvSpPr>
          <p:cNvPr id="95234" name="AutoShape 2" descr="data:image/jpeg;base64,/9j/4AAQSkZJRgABAQAAAQABAAD/2wCEAAkGBxQSEhUUEhQVFBQWGBoYFRYXFhcYFhkaFx0bFhoYGRcYHikgGB4lHBodITMhJSkrLi4uHSIzODMvNyotLiwBCgoKDg0OGxAQGy4kICUrLCwvMC4sLCwsLCwsLCwsLDQsLCwtNSwsLCwsLC8sLCwsLCwsLCwsLCwsLCwsLCwsNP/AABEIAKABOgMBIgACEQEDEQH/xAAcAAABBQEBAQAAAAAAAAAAAAAAAgMEBQYHAQj/xABCEAACAQMCAwYDBQYEBQUBAQABAgMABBESIQUTMQYiMkFRYQcUcSNCgZGxUlRicpPRM4KSskNTc6HBFSQ0dLOiCP/EABkBAQADAQEAAAAAAAAAAAAAAAABAgMEBf/EAC4RAAICAQMBBwMEAwEAAAAAAAABAhEDEiExsRMiMlFxgZEEM0FhodHhI8HwFP/aAAwDAQACEQMRAD8A7jRRRQBRRRQBRRRQBRRRQBRRRQBRRRQBRRRQBRRRQBRRRQBRRRQBRRRQBRRRQBRRRQBRRRQBRRRQBRRRQBRRRQBRXma9oAooooAooooAooooDw1jL3ifEI55dEXMi1ER91jt3eoAGN8qDkgaix2XFaziMzJFI6LrZUZlXfvEAkLtvudqx8vau7VSXtCveYagJMAB1TUSVwBo1vk7YA/EBm847xPDYt8aWyumGQ6gojOlhqOQ2tlyMYKE+oFnbcZvi7h7dFURSuh0yYLq8iIhIz91FY4GSJBpzjdHCe0NzIQGt9KBWJkbVkhVyCMLp7xwfIYY/s7xbLtddSrGVtD9oqENiUL35THqyU2VVwTnc6gR3d6Adi7Q3zMALUhfsiS8TqcMpMi4DkZBAwQSBqwQSN37Lj92y23MgWN5puWyEMCqhRKzAE5woWRNXRmCsNjioE/am8VWX5ZmcK+XEUwVWE3KXAwxfuHVt1xnodnoe0l3jvWjdxWy5R8kqMDChQCWOG2OMN6qRQG1oqJwm6aWGKR0MbuisyHOVLAEqcgHY7bgVLoAooooBqOTJYY8Jx/2Bp2o8Hik+o/QVIrLDJyjb831ZLCvDXtFakGKv+K38VxNohMkIJEQ0s2doSMhVBG5dQdR8RY7LgsX/HuJb6bfGGJGmKRshDF3WGTkMHYZGPATW7IrNX/Hp0a5WOAOYWhVDliH5xGrIUEjQpyfw8t6AijjN8xlU2/LHJmZGActrVpUjUZyC2ERt+olGPCcsRdoOI40m1GoAjUUkwxEzRawAenLUPpznvbHFJk7W3PdV7ZosmPvd/T3pnjK6nTTkhU67nmbeRqTa9pbp4pZGtChSFZAh1l2ZmZeWBp3KqvTqSR0BzQEebjPEJByxDyiSgMgic4BuBGxGo4H2W+Dk76ugpvhvGeIDBeCRtZTIZDhMx6yAFAJzIOXk7LrydlNSW7WXGt8WknLR5Bq0SayqaACqadySzbZ3C++2j4DePNAkkiGN2zqQ5GNLFfPfBxn8aA87P3cssCvMnLkJYFcMuwYhW0tuuQAcHferGiigCkTPpUnrgE0umbvwN9D+lUyOoNryA4jZAPrSqRD4R9BS6mLtIBUfiLMIpCmdYRiuBk6sHGB571IoNWBhLPjvElAV7bUx+9pcqMsw6hVyFCrsQC3N22Q58TtDxHUGNsd4zlOXJpDaDIDq6ghiIyD16j0qfL2luTHqjtgx+Ykh8TEaYu60mVU/fDD6D8KgSdsrjuf+1dWODow/fJt2m0Asnewwx3d+7+FAS7zi99o1LBhkuXUoEch4kjk3Pn3mC4YHzX3y1P2j4gAxW0Gxk2KSkkIGZV22ySunIyDkEdcUubtXcJFra1AYypEkeXJfMHPYr3N+93B5bEkjBwiTtPeNkJa6ArqCzrK3dMsKNhQoyQkkhJBx9mSNQoBm/4txB27sTxorOuFjYlvtIFVst6K8m4GG0kj2cXj9+iAfLNI2fvI+SC0uDlQAvgjTfpzQ57qnLUva67ZotFrIiapC+qOXLKsUjKD3Dy8Noz5k7DOSKn8P7S3DyQq9qyLI+knEndXlo5YkqAO++kA+SnoRigNdRRRQBRRRQBRRRQBSXQEEEAg9Qdwfwqm7SdrLSwUG6mWMnwru0je6ooLEe+MVV8D+JfDbpiqXCo3kJgYs+XdL4DHPkDmgNcVFeKgAwBgDoBXqtncbg9DXtAFeYoY43NYjivxZ4ZA5QzGQg4JiRnUf5x3T+BNAbiisx2b7e2N/KYraUtIBq0sjoSB1K6wM4zWnoAooooCNb+OT+Yf7RUmo1v45PqP9oqTWODw+76slhRRXhOK2IPaSsYGcADJyceZ6ZPqcAflWN4l8U+GQSGNrjWw2Yxo8ij/ADqCp/AmtHwfjttdqGtpo5QRnuMCRn9peq/QgUBPeMHqAcEHcZ3G4Ne4r2igPMV7VXx7tBbWUfMupViXoM7sx9FUbsfYCsnH8Y+FnOZZVx0zDJv9MA/98UB0CionCuJRXMSTQOJInGVYdD+e4IO2D0NS6AKZu/A30P6U9TN34G+h/Ss8325ej6AXD4R9BS6RD4R9BS6tDwoBRRTF7eRwo0krrGijLO5CqB7k9KsB1EAGAAB6AYHrQ0YJBIBI6HG4zscelYpPizwoycv5k9cazFKI/wDUVwB79K19nexzLqidJF/aRlYfmpxQDzRg4yAcHIz5HcZHocE/nXuK9ooDzFGKz3abttZWBC3MwVyMiNQXkx6lVBKj3OBVLa/F7hblRz3Qscd+KQAe7NjAHvnbzoDeUV4pzXtAFFFFAFNXUwRGdiAqqWJJwMAZO5p2oHHIGeEhBqYFG09NWh1crvtkhcb7b1D4COBN2SuOIRPxK7eUyTtmK3iCmUqxwiguQAAOigZwM9TinZvhrGsSsqXUsjqdaZjU256BpBpwQDnILL0PXy66lyGjSZM7LzE233U7afXDEY96jiSNAsiOCZMKhGG1a9ho/A/kN84rgj9TfibW50vF5HNex99xLgs8cVyjPYu6oSDriTWQokjb/hjJzpIGfTNd7FZiXCIAF1AaVVBjfJCqve29OtX/AA2AxxRoxyURVJ9SoAJ/7Vv9PmlkTtGeWCjwc1+OXF5tFtYW+Q92xDYONSgqoQnyBZhn2B8s1nuG/BmMf/IuXY+QiRUA9d31Z/IVqu1HEoDx21gkXVItu/LbYhJHbUOvQ6I239x61ZNbcsBcli+0hdwDKScKuw7uxAyN8avPBqn1GSSlpi6/2Tjiqtqzllt2dfg/GbEhy8UkwWNyMHEn2Lq2NsgSZz5g19F1yL4l26w2sU5ZsW13DLGGwSEDBdGR7d7z6V1qNwwBByCMg+oO+a2wTc4b+hTJGmLooorYoRrfxyfzD/aKk1Ht/FJ/MP8AaKkVjg8Pu+rJYVzn4wS3Ey23D7VtLXbtzWz0ijALasbhTnf104866NWcv+5ckMP8VdSPtj7MBTH6g76h65b0qc03CDki0I6pUcaT4XxicQtJcFQBruFSIQqxGQhyxYE7DB9RUS77B3UTiTh8dwkkW4Z5EV5Bk4khI05GOqkeY3Oa7PMFLLExwGLSKvTJ6Pg+fi3HvXtq4LFQQeVldgNmkIkYE+beEnp1G1cn/qpXe9L0N+yt0QfhZ2qnvIpIrxDHdWxVZMrpLhhlXK+R2OcbdCOuK3NZ/hiarjIG0asrNt1fQQnr0AY/Vat+I3iwxSSucLGjOxPkFBY/pXZim5wUmqOecdLo+e04Tcdobu4uWl5UKNoiJUuAucqiLqGDpwzHO5b8rfifwdjEJNvPIZgMgSBNDH07oyufXJx71e/DaKGbhtvy1ZVBYXCLgcyQDDFj13IVsgg4rRRwmTJ1ESKQA6spCrk6kYYwTgdeuT5CuTJmnqdSSr8en8m8YRrgpf8A/P1yxsZ4myDFcMMHqupVYj/VqrqNc2+HbJDxTiturDvNFcBfQuCZPyLL+YrpNdsZakmc7VOgpm78DfQ/pT1M3fgb6H9Krm+3L0fQhC4fCPoKXSIvCPoKXVoeFADXH/iJw+fi3EfkkkEVraxo8jY1AySZxlQRqbAwPTDHzrsFZS3GlpYmXDKxLdO8sjM6uMeu/XzDVl9RkeOFo0xxUnucf4f8N435pY3ShM8rKwgXG+PsipbIJwM4PiFMQdnuJcPl+a4fFPGue9ESrSDTglJo1P2gPUYGcHyNdiZFkLKxyYwqY2HdxlSR0PdYjO2cn02etJ+YDIDnWdiBgEL3AV9iBnOT1rml9VpVp3xyarDezJ3YvtB8/ZxXGgxswIdD910JRh9MjIzvgil9sOMfJ2VxcgZMUZZQehbooPtqIrzs5H/iSBdKuQF6d7RlTJt5HYDzwoql+MF+kPC5uYNQdok05wWzIpYD/KGruhJyim0c7VOjkvZn4eTcSQXl1clecxc93VK4zjXqJwufLY7YpXbj4Xi0t2ntpHkVN5Uk06tPQupUDp5jHTJztg9Qt4YzEksORFyka3UaVSNcA6sdfARtv0Ip08PEqsCTpkWRJhlWWTUOWCNthgtsP4eu5rg7ed6tW3kdHZxqqLb4e3pm4bZyMcsYUDH1KjST+YrQ1g/gpdh+FxoHDmGSWIkezll/NWU1vK9E5gooooAoNFFAYPtt2cuHglitpHSKVtRKDMseTqdVAZSyMd9jqG4AYEaeZp8OJE5TW91OJlJz/wC1uUKk9DGAvd22OTg+uNq7d2p478nGshjaRC2htJ7wZgRGMeeqTSnsXB6ZIbuuOPHcW9u0OXnXUCHyq6N5wTp+4CuD94tjbFZ9mk9tvgvr8xHAuHzHQ9zgFFGlRjJfGGkfBIU9cICQASSScBdBigV7VoQUFSKttu2cA438PuKpxQ3EK8/7bmxztIuMZyqyamDDC4QgDoNq6Fxi0SUpz5pbV06ospjDeuD0cejLv9DsN4azfBe0Mtys+IArQfZspk2NwueZGDp8A7mH89XQYrPLhWTfhoviyOD2MP8AErs7f38cEdpDqgDamLOEYsBpVirnOkAnfcknOOmd52F7PNYWccDyvK43dmZioJ+7GGPdQDYAfXzqw4FxL5mPmhdKMTy8ncqNiSPLvZGPb3qxq2KEYxSiRk1KTUuQorwGva0KEe38Un8w/wBoqRUe38Un8w/2ipFY4PB7vqyWFQOMcP5yAA6XUh43xnS4yAceYIJUjIyGIyOtT6DWrVrcg4r2v7Fz3N3zbqeaKMYCrHFJIigDBMUiEgZOTl1U+1SPh12ZvLSRwkrTwuCArRyxxK2c83MuN+uVQNnO5GMjpY4q3zXy/L3xr1Z25WMaunXmd3T+NNdnuNNcvOpiMYgflMS2cyjJYAYGV0GNg3nrxgYrLsk1X48jVuUd2t+Sx4bZiJAudR3LsRgsx6nHl6AeQAHlWc+KXAbi9sHhtWIk1KxTVpEqjOYyfxzvtkDO1a6itUqMjjfwu4FxCxjmW7t2SBmDL3lZ1bGljpQk6SAN+oIzjGSNNwa0SNn5M0107dFaUyBfPcjZf5m3xtv0Op7S8X+UgM5XVGhBmwcMsZOGdR94rnOnzGcb4Bq+LdpZbe3gme3y0+E0CQdyaQZhjLYwVZu4WHhJBwRkjnyfTRnLVZtDNKMaOd9k/h7xB+Jtd3pNuocuxjlGqTPSNTGchMYBzjYYxvkdtpMecDOM+eOmfalV0rYxCmbvwN9D+lPUzd+Bvof0rPN9uXo+gQuLwj6Cl0iLwj6Cl1aPhQCqfjXDXZhLDjmqNJVtlkTrpJ8iDup8ssPvGrimbyRlRmRdbBSQucaiPLPlSSTVMmN3scEv/h7M8kz3F3OJnBxqt5tyTnSzIWVlwSMIT5fQ7b4f8BvI4OTLIzpq2ldXQomMGOMSd9jtsSoC52zjFae57UBLQ3fLYwhh08ZjJC8zRj9r7vpv7Ve2Ts0aNIoRyoLKDqCkjJXOBnB2ziqdmpc7ovJuLrhjkEQRQqjCqAFA6ADYCuW/Grshe3phktcypGGDQawuGJ2kUMQCcZB3yNsdTXVaK1Mzl/ZfhtzDw5LfiAa3IBVJEkGVQHKhnXIjYdNyQR+IqZNZzCyli4ez3MxUhZHlyAW7uQ57uQOijz6+taW44663q2giyXXmK+rbkgESMRjxLJoXT5hwc7EB6x4sz3EkHL08rxtq8mOYtO2+pck+mMb5rlf00Nd/sdEck3BpfgwXwc7A3Nizz3TNEWGlbdZMr/1JAp0s2NgN8bnrjHVq8Fe11HOFFFFAFFFFAU3aLs+t5oWVjylEmYwPE7qY1cnP3AzkD9og7FRTg4STLbStIWaCORD3fGZBGC/Xu+Dpv4qtaKAKrlu2+bMWe4IQ+Mb6i5Xr9BViap1H/v2/+sv/AOjVeCu/QhlrKpIIU6Tg4OM4PkcedZ3h/ZNYEkSOV15sSRyHA1M66tc5I/4kgfc+wNaWiqEp07RB4Xw9YA6psjPqVfJMgAqvtkFvqTU6iioSoltt2woooqSCPB4n+o/QVIqPB4n+o/QVIrHB4Pd9WSwrw17RWxBUJwTE/P1kya2JOBvGV0CL2UEBvqM+dP8ACuG8kzHVq50zSnbGNSounrv4OtWFFQlRaUnLk8NV/AbtpYQ7nJLSDYY2V2Uf9gKsDVR2U/8AjL/PL/8Aq9aJdxv9V/sp+R/jPCVuRGsh+zSQSPHgFZNGSitnyD6X+qiqi67GpLBFBJK7JDDJFHnGoM68tJsnfmImQD/ETWooqhIiFSFAJyQBk+p9aXRRQBTN34G+h/SnqZu/A30P6Vnm+3L0fQIXF4R9BS6RF4R9BS6tDwoBUXiNsZY2jDFNY0kjqAdjj0OMjPlUqirEp1uUNz2dDW01sr6ElYle7kRglWKgZ3GoE/5qvq8xXtA227ZX8ZumjEWk41TRods91jg1PFVPaTpB/wDYi/3VbCrtd1FVyUUvZwNci5Mjc0SKynA2jWNouR7oS7P/ADHPkKfseCiOXmhiXIk5hwO/rYMM/wAgGB7GrejFZ0XUmuDwV7RRUlQooooDw1n+Di4mhjlNyVLrnAjjwPzFW3FOJRW8bSzyLFGvidjgDPT8faqnsx2gsZQsFpcxSFF2QPl9I88HfarqVJkNbk35Gf8Aem/pRf2pq5tbhUZvmm7qk/4UXkM+lXNVHaDjtrbKFu544RJkAO2CR0OPPz60U3f4+EKGeHQ3EkUchuWBdFbHKj21AHHSljg8vM5nzLayujPLj8IJbGMepr3s1xq0uIwtpPHKsYCkK2SoGw1Dr5dTVzUvI7dV8L+CNJQcWS4hhkkFyxKIzAGOPB0jOOlSY7OcgH5ptxn/AAo/7UntPxS1ghIvJUijlBTvNgnI3C43O3p0p3gnG7a6Um2mjmCYDaGDY9M4p2m34+EK3PPkZ/3pv6Uf9qicUE8MZk+YLYK90xxgHLBeoHvV/Wd7R9o7CImC7uYo2IDFC+GwCGBwNx0/Ginur6INeRohRUPhXFIbmMSW8iSxnYMjBhkdRt0PtUysyxHg8T/zD9BUio9v4pP5h+gqRWODwe76sllZx2d0WMRtpLyomrAOAxwdjtXnyM/7039KP+1RO0fHLKBo0u7iOJtQkQM+DlTsT/DnzO1WnDOJw3MYlgkSWM7BkYMMjqMjz9q6VKlS6Fa3I3yM/wC9N/Sj/tUO+FwjwqLknmuUJ5Ue2EZ89P4cVf1mOLdq+GpKFnu4UkhfOkyDKsQVwwHsT9KmOTfevhENFn8jP+9H+lH/AGpmz4PLEoRLlgoJOOXGfESx6+5NW1rcJIivGyujDKspBUg+YI607UdpLjb4X8E6UZ+4W4WaKP5k4kDknlR7aAD6e9S/kZ/3pv6Uf9qr+Ldp+Hw3CrPdQxzRA91nA06wM6vQ4A2O9aG3nWRQ6MHVhlWUgqQehBHUVLyccfCIor/kZ/3pv6Uf9qatZJUuRE8vMUxF90VSCGVfu+xNXDHAydgKyq9suGNOGF7BzcGIfaDG7A49OoG9Qp+fRE0aumbrwN9D+lOg01d+Bvof0rDN9uXo+hI5H0H0FKpMXQfQUqrQ8KBSF5pLiVEm5axiPACI2dYJO7D2p75G4/em/pR/2qrg7W8NE7gXkHNdlRhzBuy5UAZ29tq1IrVz8uiIoqvkbj96b+lH/aoditxI8y/Mkcpwg+yj3yivnp/Fj8Kur68jhRpJXWNFGWdiAoHqSaoOC9qOHSTMlvdwvLM2vSJASx0hcKD7KNhvUrI6fHwiKJd1waaTTrumOlg4+yjHeXcHpT3yNx+9H+lH/arWmrmdY1Z3ZURQSzMQFAHUknoKh5Jfp8InSii4WtxKHJuSNErx7RR76G056edTfkbj96b+lH/aq/gHabh8jmO2uoZHkdn0CQaizHLYB3rS1Msm+1fCISKr5G4/em/pR/2pfZ66aWBXc5YlgTgDOlmXoPYUvjHGYLVA9zKkKE4DOwAJ9B6mq/sxxyymBhs7iKXRliquGYBiSTjqRk9ahzuNPoia3L+iiiqEnKPif2Pk4hNrW6aOKMKDE4d4w+N3RFOxwwB29d+tUdv8MhCEls7pzeQESBiuI3PUIuOmcEdT1IPWuv8AELFi2tMEkAMp2zp3Vgf2h79dtxioXDuDFVCPkpk6tekswyTpwnd077+oz65rkn22ul/XuarRW5dC5Xl8wkBNOrUdgFxnJz0GK5XxLgFtxW8kvZpGmt9orZYydBSNdTuzLuBzC4xt0zvkV0TtNwUXlrLba2iWVdJZANQGQSADtggYPsTVLwPsUtlbLBAxcd7mF+6zM2e+CowCAdOMdAN9t9sqk490rCr3MNwbs1Fwe8W9W6KWqkxzLKhDaZFOnvDxjVoI7ufP1rsttcLIiujB0dQyspyrKwyCD5giszxTsbFeQ8m6B0DBQI2GUr9/Xjrju9OmfXa84JwqO0gjgh1cuMaU1MWOMk9Tv51OLVp7xE6vY5D2v7ASXl0Z3vWEUjty1lV5DGpJbSp1YVcAkZxjIHWp/ZjsOLG7gubS4kKA8q4Rx41OVJGANg2DjB6ZBroHEeFMdYTwvnw6QyM3UqG7pBO+/nnrnZ3h/DCNPM3CYwDgksAAHbG2R5AfXyFYf5tdfr7UadzSTuJ8Rit42lnkWONcanc4UZOBv7k4xXJI+wlvdNLc3jyyTXJaVSpISNZGIiA0jvNpAADZG2MV0Ht52SHE4FhaZ4VVw+UAOogFcEHy7xNEfZsRRxwxAGJAoUFsMNAxvsQwO58sZP4a5lKu7+3JSDV7mJ7B2EfBrgrLdryLsaYxIpjYTRsAFIzgEhmBOw7oHpXWhWP472Atr/QbwMXQtp5blQFbGUJx3hkZzsck9K18aYAA6AY33O3v51fHq0rVyVlV7DNv4pP5h/tFOXDhVYt0AJOM5wBk9Kbt/E/83/gU+RmqYPB7vqwzg958L5JbjXdXzNrGol1Z5iowNJkY6dQyB+grV/D/ALLHh95qgmZ7O5jP2bghhIMMjdB90OM4HofKtXecHcjQudIIKshXUApyFIfbA6ZG/wBDvVlYWOk63A1fdHXT67+p86yh2znv/RrLRp2Gu03GY7WBmeREdgVhDMBrkIOhRnqSa5SnwtteSyyyTtc9XmAJ7+NbKqYww3yc5PnkVvO2/YOPictvJNK6rBn7MBSrhipYEnpnSB9KsJuDtqXABVM6DqI2Ixhhg9BjcdcVpmU9tN+xWGn8mY+Gipw7PD5rpJHkPNtlIKko47wCknG6lsZ3yTitn2ljZ7WREd4nddKSIcMrNsrA+x3PtmqWb4f2st1FeSa/mIyp1I5RWZDlSQN9vD18IAOa1F1AHQo3QjHv9R7jrmtFq078lHVnCLX4VqJWa8uy4BywRGDsW3yWfOeuTgH3NdE+GfA5LATWzSmWHIkgJGCoOQ646DfSdtjqJ9atpeFSl0Jz3dXhKhH1DT3g3eX3A+mTVvYWegEnBdvER7dAPYfqSfOsMTyuXe4/7g0norYzvxEug8Bso5kS4utKIuoa+WWHOYDO4EYeufX/AMLrNolWGSaOQf8AEZS4fJ0gsmAAuRsVx+NbzifYCOfiIvpJpCVUBYsLpUqpVSG67ElgP2qsP/R5NWe6DjTqydOM5yEx1zvjOPerZlktaf8AmIONbkP4dcQVYFsZJ0lurUMkgBOrQrERtg9e5ozucE4O9am88DfQ/pWd4P2EtLa7a8iEglYNkFzo7+NR0+5Gd8771orzwN9D+lXyfbd+T6Gf5FxeEfQVl/iNw2S6thBDO8DuxJZSwBQAhlfSQSpyBjPn54NaiLwj6Co3ErTmLgYDA5UkZwf7EZH41O+ju80FV7nDeG/CqHSRNdMXbKII4yoVhndg2SR3T+yPfpXWuwEEsNmkM8nNkhLJr33QHMZ338BWkrwiXmFsEZULgspjGDnIx3j9DgfSr2ztRGukfUnzJPUn61lheRyblwaT0VsYX4ixx8QZLIThUiYzXgjYF1VF7ikeRJbPQ4059KyPGPhfCWVrOWS3kXGA6sw1oNQOo4Mb9D18s4rb8H+HiW9xcXQmeWaYsVLqMLrbWwOOuensKuIeBk6g4AVzmTvFtQOxUbDY77nfc+tMiya+7/XuIOOncldl+PRXkKvFIkhXCy6fuyADUCD03rI/FXs1Lf6Y47hoURdUqEO0T75UlFO7DB8j5e1aHsf2LteG8z5bmfa6dWty3hzpAHQYyferTidiXwyY1DIIOwZT1Uny33HXz9c1rk1ae7yUjV7nFrb4Tx8saLxvmhiRHVCsa46DbvKckHOrI9K7XwOZ3t4jL/i6F5n/AFAMP/8A0DVZacJfL5LAOxYliuVBxkJo+nUnP1xira9sdcLwoTEHRkDIBlNQK5UdMjOaph7Tdy4LZNP4Ob9qeFQcXvBI0xltLZREFhbOqd2JkUlckAKEzjrnY7GqVexMVhdJfWtw0UUDLJIkisRyidLhZOrLp1bYJJGNzW27KfD9OHQskEhkdm1O0mF1DACqNPh04yOvib12sLnsok8LW9wPsWXBAbLk9Q2rGAVO4264PlVZLJ2m3H7ErTpL7hnEI7iJZYXWSNxlXU5BGcfqMYqVVR2X7PQ2EAgt9fLBLd9ixy2538voKt66TIx/b7ickBg5UrJzCUmChTy4CyLJdb9DFlQDuPtDkHFS53m/9TiiErcgwtMU28UREOkn9lucHx6xj1NT+MJADmaNWWSN43ZgCDHgsYz66t+757+wPllxC2llBTeQAxhtBBC7MVyR0OnPvp9qAt6x/aDiUicRt4UmZYpAnPAAPKIZjCAfu89g0Z67JtgnNbCqfivy8bEzRrh8O7lQQWg0tH9WHiUfwkigKeDiUh4q0HOYwAFxsMc7Quq21eixss2OuX64XFa+qiye1kcBFXWGaZe5ghm7jSbjYkPjPmGqZxS+EEZdgSB5KMnoT0/CgKbiF84vo4hIwjbSX2GFYayiZ8uZg5/kH7VK4LJMb26R5C0UWjlr5/bDmHV66cYX2Jp1uJ2pYbZZ2VgeW3eZcBCDjc7DH4U1YcctzIzKukyEAvg5fTlFJ29Bt7GoSovOSaVLhGjNZCz4nIeKSQGVjAqu6d3ZpNMQeHX5iNXD46kyde4avrjiqiHnKGdcgAAEMSWEeADvnJqvjv7MEEKAFMkgbQQFZyA7ZP3m5u+OoNSUEdm755JpldyyptFkY1oWcczPmcqU+i5+9WkrP2vGLVQrKujSGRe4fAnewMDYYAbHuvmav0bIBHQ1CVIvkkpStKhi38Un83/gVIqNbeKT+Yf7RUmssHh931ZVmP4RxGR+JTwtM5hQO0IwAHYmMTLq+8ISygf9Ug5K1M7CyyvA7TymVhNLECcDa3c2+rA2y5jLn3b0Ap43NtA4BjVGR25YVMtmbDuygD77E5PmQc71YcIeEoeQAE1sSAukanPMZsfxFtWfPNbEE01iOy3E3l+c51w+mJcQsQFzBmTRdfxMxVkz0IiBA71ajinEFi0hlZg+QcDOAOpx+P6/jVpeWQAURgLy1iX7LAKKXCxgYyVDI22MZI9aErkf7I3cksTNMx5msh0IxowF0gDyyul/89XjVS2HGrcnK915CurukEscIATjvH7uf4T5Crl0DAgjIIwR7GoSpFpyUpNpUYTszfz3EF5m5cuiabZyqjMQ1mG7wNmMm+TsCE6DJrS9kLh5bOCaVtTzIJm9F532gQfwqGCj2FR0v7SM4ZFjYoIiAm4jQsFRtI2Vck46DVtkHNW/DuXykEQ0xqNKqBgKE7unHljGMe1SUEcZdVglLSGFRG5MoxmMBSS4ztkdd/Sspwrik72DzSuy3XM3iwBokBVUgC5OzjSTv/xCcjyv+L38QYwzIWQoGYldS9WOCP8AIW/Cor8UtQS2jDsebumGZlVU5h9CEwMnfC+1Q+C0HUk2WXAJS9vGxYuWXLE7HUTlhjywcjHlipV34G/lP6VA4ZxSBiI4tss22kqNX+I/Ude9n86n3fgb6H9Kzy/bfo+gk7laHIug+gqr7VXBjtJnWQxsq5RgNR1gjQun72psLp89WNs1aR9B9BUXiqKYyXj5gQiQLjPeQh1IHqGAI89tqvDwoqY644lcNw6GdZmSd7gRyjCkI88ptXiAx0hd+76mIZzk53aLgAbnHmev41QPxGyIZCFIDiVsISvMDCQPkDBYMNWfbPlWgqwKbtTdPHCGiJ5oYaExnmHfKEemnJ9tOfKqvjPEGSG2aKZjrXvvgEmIga5z6FMg56DVjFWD8cgJJdW1RE4OhiRkAZGBtkMRnzwaiz8VtV0osQYGMrjTgCMkApuOhOdv4T7VVpm0MkYpWuDTJVJ2uvJIYQ8JPNDdxAM6+62oEeeFy/UeGp1lxOOTCod9OoDGO6Dp2/EYqtTtDbvpdlfUNlzGxI17Y6bE4/L2qXwUhJRlbVkTiUkom4esM7GKY6ZG2LOsafMBwcbahGUb2kOMYFaysw/F7ZSgSMFYR9mwXSI9imEGP2M9PI1d2XEY5c6CTgKTkEbOMqRn1FSVfJm+3fEpIXtxFKycwss4AB0QFkD3O/Ro2KqD0+0JwcVK4neut9FEJGEbBeaMbIw1mNc+XMwwPXwDpqr08UtplJliy0ictlaPUWjYFtJJGCpBz/mFLbjNplu7kZDM2gnvx4C9BuRhcH+Woasvjkotto0K17UezulkBKeRKn2I6ipFSZjU1uj+NVbGcagD12PX2ryO1RTlUUHfcKAd+u4+g/KnqKAKantkfxorfzKD1+v0FO0UAzHaop1KihsYyFAOPTI8qckjDDDAEehGRSqKAjtZRkYMaEb/AHV8+vl50fJR/wDLT18K9euenrvUiigG0gUAKFUKMYAAwMbjA8t6bNhFjHLTHXGhcZ6+ntUiigI3/p0WMcqPHpoX3Pp7n8zUgCvaKAbjiwWP7Rz/ANgP/FOUUVCilwBhrOMnUUQnOclRnO2+cddh+VKWMIMKoUdcAAbnqdqdoqQMlA3iUHYjcA7HqN/I0lrGI9Y0Plui9N9un8R/M+tPgV7QEdbKMYxGgwcjursR0PTr71IoooCOLKPOeWmfXSv19PUn86ejjCgBQABsABgD6AUqigG5IFbxKrdOoB6bjr6GmzYxE5MaZ230LnbGPL2H5VIooBmO0jUgqiAjoQoBGcA4x02A/KlypqBHqMUuioaTVMHijArySMMCGAIPUEZB+opVFSCP8jFv9mm5ye6u5znPT13qRRRQDJtI/wBhP9I9v7D8q8+Sj/5af6R7e3sPyp+igGYrVFJKoqk7EhQCfPqPevBZx/sJ5fdHl08ven6KAjiyj/5af6V/tTkVui50qq564AGceuKcooBk2kf7CdAPCOg2A+mCaQOHxf8AKj/0L7+3ufzqTRQCIolXZVCjOdgBuep2pdFF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u-ES"/>
          </a:p>
        </p:txBody>
      </p:sp>
      <p:sp>
        <p:nvSpPr>
          <p:cNvPr id="95236" name="AutoShape 4" descr="data:image/jpeg;base64,/9j/4AAQSkZJRgABAQAAAQABAAD/2wCEAAkGBxQSEhUUEhQVFBQWGBoYFRYXFhcYFhkaFx0bFhoYGRcYHikgGB4lHBodITMhJSkrLi4uHSIzODMvNyotLiwBCgoKDg0OGxAQGy4kICUrLCwvMC4sLCwsLCwsLCwsLDQsLCwtNSwsLCwsLC8sLCwsLCwsLCwsLCwsLCwsLCwsNP/AABEIAKABOgMBIgACEQEDEQH/xAAcAAABBQEBAQAAAAAAAAAAAAAAAgMEBQYHAQj/xABCEAACAQMCAwYDBQYEBQUBAQABAgMABBESIQUTMQYiMkFRYQcUcSNCgZGxUlRicpPRM4KSskNTc6HBFSQ0dLOiCP/EABkBAQADAQEAAAAAAAAAAAAAAAABAgMEBf/EAC4RAAICAQMBBwMEAwEAAAAAAAABAhEDEiExsRMiMlFxgZEEM0FhodHhI8HwFP/aAAwDAQACEQMRAD8A7jRRRQBRRRQBRRRQBRRRQBRRRQBRRRQBRRRQBRRRQBRRRQBRRRQBRRRQBRRRQBRRRQBRRRQBRRRQBRRRQBRRRQBRXma9oAooooAooooAooooDw1jL3ifEI55dEXMi1ER91jt3eoAGN8qDkgaix2XFaziMzJFI6LrZUZlXfvEAkLtvudqx8vau7VSXtCveYagJMAB1TUSVwBo1vk7YA/EBm847xPDYt8aWyumGQ6gojOlhqOQ2tlyMYKE+oFnbcZvi7h7dFURSuh0yYLq8iIhIz91FY4GSJBpzjdHCe0NzIQGt9KBWJkbVkhVyCMLp7xwfIYY/s7xbLtddSrGVtD9oqENiUL35THqyU2VVwTnc6gR3d6Adi7Q3zMALUhfsiS8TqcMpMi4DkZBAwQSBqwQSN37Lj92y23MgWN5puWyEMCqhRKzAE5woWRNXRmCsNjioE/am8VWX5ZmcK+XEUwVWE3KXAwxfuHVt1xnodnoe0l3jvWjdxWy5R8kqMDChQCWOG2OMN6qRQG1oqJwm6aWGKR0MbuisyHOVLAEqcgHY7bgVLoAooooBqOTJYY8Jx/2Bp2o8Hik+o/QVIrLDJyjb831ZLCvDXtFakGKv+K38VxNohMkIJEQ0s2doSMhVBG5dQdR8RY7LgsX/HuJb6bfGGJGmKRshDF3WGTkMHYZGPATW7IrNX/Hp0a5WOAOYWhVDliH5xGrIUEjQpyfw8t6AijjN8xlU2/LHJmZGActrVpUjUZyC2ERt+olGPCcsRdoOI40m1GoAjUUkwxEzRawAenLUPpznvbHFJk7W3PdV7ZosmPvd/T3pnjK6nTTkhU67nmbeRqTa9pbp4pZGtChSFZAh1l2ZmZeWBp3KqvTqSR0BzQEebjPEJByxDyiSgMgic4BuBGxGo4H2W+Dk76ugpvhvGeIDBeCRtZTIZDhMx6yAFAJzIOXk7LrydlNSW7WXGt8WknLR5Bq0SayqaACqadySzbZ3C++2j4DePNAkkiGN2zqQ5GNLFfPfBxn8aA87P3cssCvMnLkJYFcMuwYhW0tuuQAcHferGiigCkTPpUnrgE0umbvwN9D+lUyOoNryA4jZAPrSqRD4R9BS6mLtIBUfiLMIpCmdYRiuBk6sHGB571IoNWBhLPjvElAV7bUx+9pcqMsw6hVyFCrsQC3N22Q58TtDxHUGNsd4zlOXJpDaDIDq6ghiIyD16j0qfL2luTHqjtgx+Ykh8TEaYu60mVU/fDD6D8KgSdsrjuf+1dWODow/fJt2m0Asnewwx3d+7+FAS7zi99o1LBhkuXUoEch4kjk3Pn3mC4YHzX3y1P2j4gAxW0Gxk2KSkkIGZV22ySunIyDkEdcUubtXcJFra1AYypEkeXJfMHPYr3N+93B5bEkjBwiTtPeNkJa6ArqCzrK3dMsKNhQoyQkkhJBx9mSNQoBm/4txB27sTxorOuFjYlvtIFVst6K8m4GG0kj2cXj9+iAfLNI2fvI+SC0uDlQAvgjTfpzQ57qnLUva67ZotFrIiapC+qOXLKsUjKD3Dy8Noz5k7DOSKn8P7S3DyQq9qyLI+knEndXlo5YkqAO++kA+SnoRigNdRRRQBRRRQBRRRQBSXQEEEAg9Qdwfwqm7SdrLSwUG6mWMnwru0je6ooLEe+MVV8D+JfDbpiqXCo3kJgYs+XdL4DHPkDmgNcVFeKgAwBgDoBXqtncbg9DXtAFeYoY43NYjivxZ4ZA5QzGQg4JiRnUf5x3T+BNAbiisx2b7e2N/KYraUtIBq0sjoSB1K6wM4zWnoAooooCNb+OT+Yf7RUmo1v45PqP9oqTWODw+76slhRRXhOK2IPaSsYGcADJyceZ6ZPqcAflWN4l8U+GQSGNrjWw2Yxo8ij/ADqCp/AmtHwfjttdqGtpo5QRnuMCRn9peq/QgUBPeMHqAcEHcZ3G4Ne4r2igPMV7VXx7tBbWUfMupViXoM7sx9FUbsfYCsnH8Y+FnOZZVx0zDJv9MA/98UB0CionCuJRXMSTQOJInGVYdD+e4IO2D0NS6AKZu/A30P6U9TN34G+h/Ss8325ej6AXD4R9BS6RD4R9BS6tDwoBRRTF7eRwo0krrGijLO5CqB7k9KsB1EAGAAB6AYHrQ0YJBIBI6HG4zscelYpPizwoycv5k9cazFKI/wDUVwB79K19nexzLqidJF/aRlYfmpxQDzRg4yAcHIz5HcZHocE/nXuK9ooDzFGKz3abttZWBC3MwVyMiNQXkx6lVBKj3OBVLa/F7hblRz3Qscd+KQAe7NjAHvnbzoDeUV4pzXtAFFFFAFNXUwRGdiAqqWJJwMAZO5p2oHHIGeEhBqYFG09NWh1crvtkhcb7b1D4COBN2SuOIRPxK7eUyTtmK3iCmUqxwiguQAAOigZwM9TinZvhrGsSsqXUsjqdaZjU256BpBpwQDnILL0PXy66lyGjSZM7LzE233U7afXDEY96jiSNAsiOCZMKhGG1a9ho/A/kN84rgj9TfibW50vF5HNex99xLgs8cVyjPYu6oSDriTWQokjb/hjJzpIGfTNd7FZiXCIAF1AaVVBjfJCqve29OtX/AA2AxxRoxyURVJ9SoAJ/7Vv9PmlkTtGeWCjwc1+OXF5tFtYW+Q92xDYONSgqoQnyBZhn2B8s1nuG/BmMf/IuXY+QiRUA9d31Z/IVqu1HEoDx21gkXVItu/LbYhJHbUOvQ6I239x61ZNbcsBcli+0hdwDKScKuw7uxAyN8avPBqn1GSSlpi6/2Tjiqtqzllt2dfg/GbEhy8UkwWNyMHEn2Lq2NsgSZz5g19F1yL4l26w2sU5ZsW13DLGGwSEDBdGR7d7z6V1qNwwBByCMg+oO+a2wTc4b+hTJGmLooorYoRrfxyfzD/aKk1Ht/FJ/MP8AaKkVjg8Pu+rJYVzn4wS3Ey23D7VtLXbtzWz0ijALasbhTnf104866NWcv+5ckMP8VdSPtj7MBTH6g76h65b0qc03CDki0I6pUcaT4XxicQtJcFQBruFSIQqxGQhyxYE7DB9RUS77B3UTiTh8dwkkW4Z5EV5Bk4khI05GOqkeY3Oa7PMFLLExwGLSKvTJ6Pg+fi3HvXtq4LFQQeVldgNmkIkYE+beEnp1G1cn/qpXe9L0N+yt0QfhZ2qnvIpIrxDHdWxVZMrpLhhlXK+R2OcbdCOuK3NZ/hiarjIG0asrNt1fQQnr0AY/Vat+I3iwxSSucLGjOxPkFBY/pXZim5wUmqOecdLo+e04Tcdobu4uWl5UKNoiJUuAucqiLqGDpwzHO5b8rfifwdjEJNvPIZgMgSBNDH07oyufXJx71e/DaKGbhtvy1ZVBYXCLgcyQDDFj13IVsgg4rRRwmTJ1ESKQA6spCrk6kYYwTgdeuT5CuTJmnqdSSr8en8m8YRrgpf8A/P1yxsZ4myDFcMMHqupVYj/VqrqNc2+HbJDxTiturDvNFcBfQuCZPyLL+YrpNdsZakmc7VOgpm78DfQ/pT1M3fgb6H9Krm+3L0fQhC4fCPoKXSIvCPoKXVoeFADXH/iJw+fi3EfkkkEVraxo8jY1AySZxlQRqbAwPTDHzrsFZS3GlpYmXDKxLdO8sjM6uMeu/XzDVl9RkeOFo0xxUnucf4f8N435pY3ShM8rKwgXG+PsipbIJwM4PiFMQdnuJcPl+a4fFPGue9ESrSDTglJo1P2gPUYGcHyNdiZFkLKxyYwqY2HdxlSR0PdYjO2cn02etJ+YDIDnWdiBgEL3AV9iBnOT1rml9VpVp3xyarDezJ3YvtB8/ZxXGgxswIdD910JRh9MjIzvgil9sOMfJ2VxcgZMUZZQehbooPtqIrzs5H/iSBdKuQF6d7RlTJt5HYDzwoql+MF+kPC5uYNQdok05wWzIpYD/KGruhJyim0c7VOjkvZn4eTcSQXl1clecxc93VK4zjXqJwufLY7YpXbj4Xi0t2ntpHkVN5Uk06tPQupUDp5jHTJztg9Qt4YzEksORFyka3UaVSNcA6sdfARtv0Ip08PEqsCTpkWRJhlWWTUOWCNthgtsP4eu5rg7ed6tW3kdHZxqqLb4e3pm4bZyMcsYUDH1KjST+YrQ1g/gpdh+FxoHDmGSWIkezll/NWU1vK9E5gooooAoNFFAYPtt2cuHglitpHSKVtRKDMseTqdVAZSyMd9jqG4AYEaeZp8OJE5TW91OJlJz/wC1uUKk9DGAvd22OTg+uNq7d2p478nGshjaRC2htJ7wZgRGMeeqTSnsXB6ZIbuuOPHcW9u0OXnXUCHyq6N5wTp+4CuD94tjbFZ9mk9tvgvr8xHAuHzHQ9zgFFGlRjJfGGkfBIU9cICQASSScBdBigV7VoQUFSKttu2cA438PuKpxQ3EK8/7bmxztIuMZyqyamDDC4QgDoNq6Fxi0SUpz5pbV06ospjDeuD0cejLv9DsN4azfBe0Mtys+IArQfZspk2NwueZGDp8A7mH89XQYrPLhWTfhoviyOD2MP8AErs7f38cEdpDqgDamLOEYsBpVirnOkAnfcknOOmd52F7PNYWccDyvK43dmZioJ+7GGPdQDYAfXzqw4FxL5mPmhdKMTy8ncqNiSPLvZGPb3qxq2KEYxSiRk1KTUuQorwGva0KEe38Un8w/wBoqRUe38Un8w/2ipFY4PB7vqyWFQOMcP5yAA6XUh43xnS4yAceYIJUjIyGIyOtT6DWrVrcg4r2v7Fz3N3zbqeaKMYCrHFJIigDBMUiEgZOTl1U+1SPh12ZvLSRwkrTwuCArRyxxK2c83MuN+uVQNnO5GMjpY4q3zXy/L3xr1Z25WMaunXmd3T+NNdnuNNcvOpiMYgflMS2cyjJYAYGV0GNg3nrxgYrLsk1X48jVuUd2t+Sx4bZiJAudR3LsRgsx6nHl6AeQAHlWc+KXAbi9sHhtWIk1KxTVpEqjOYyfxzvtkDO1a6itUqMjjfwu4FxCxjmW7t2SBmDL3lZ1bGljpQk6SAN+oIzjGSNNwa0SNn5M0107dFaUyBfPcjZf5m3xtv0Op7S8X+UgM5XVGhBmwcMsZOGdR94rnOnzGcb4Bq+LdpZbe3gme3y0+E0CQdyaQZhjLYwVZu4WHhJBwRkjnyfTRnLVZtDNKMaOd9k/h7xB+Jtd3pNuocuxjlGqTPSNTGchMYBzjYYxvkdtpMecDOM+eOmfalV0rYxCmbvwN9D+lPUzd+Bvof0rPN9uXo+gQuLwj6Cl0iLwj6Cl1aPhQCqfjXDXZhLDjmqNJVtlkTrpJ8iDup8ssPvGrimbyRlRmRdbBSQucaiPLPlSSTVMmN3scEv/h7M8kz3F3OJnBxqt5tyTnSzIWVlwSMIT5fQ7b4f8BvI4OTLIzpq2ldXQomMGOMSd9jtsSoC52zjFae57UBLQ3fLYwhh08ZjJC8zRj9r7vpv7Ve2Ts0aNIoRyoLKDqCkjJXOBnB2ziqdmpc7ovJuLrhjkEQRQqjCqAFA6ADYCuW/Grshe3phktcypGGDQawuGJ2kUMQCcZB3yNsdTXVaK1Mzl/ZfhtzDw5LfiAa3IBVJEkGVQHKhnXIjYdNyQR+IqZNZzCyli4ez3MxUhZHlyAW7uQ57uQOijz6+taW44663q2giyXXmK+rbkgESMRjxLJoXT5hwc7EB6x4sz3EkHL08rxtq8mOYtO2+pck+mMb5rlf00Nd/sdEck3BpfgwXwc7A3Nizz3TNEWGlbdZMr/1JAp0s2NgN8bnrjHVq8Fe11HOFFFFAFFFFAU3aLs+t5oWVjylEmYwPE7qY1cnP3AzkD9og7FRTg4STLbStIWaCORD3fGZBGC/Xu+Dpv4qtaKAKrlu2+bMWe4IQ+Mb6i5Xr9BViap1H/v2/+sv/AOjVeCu/QhlrKpIIU6Tg4OM4PkcedZ3h/ZNYEkSOV15sSRyHA1M66tc5I/4kgfc+wNaWiqEp07RB4Xw9YA6psjPqVfJMgAqvtkFvqTU6iioSoltt2woooqSCPB4n+o/QVIqPB4n+o/QVIrHB4Pd9WSwrw17RWxBUJwTE/P1kya2JOBvGV0CL2UEBvqM+dP8ACuG8kzHVq50zSnbGNSounrv4OtWFFQlRaUnLk8NV/AbtpYQ7nJLSDYY2V2Uf9gKsDVR2U/8AjL/PL/8Aq9aJdxv9V/sp+R/jPCVuRGsh+zSQSPHgFZNGSitnyD6X+qiqi67GpLBFBJK7JDDJFHnGoM68tJsnfmImQD/ETWooqhIiFSFAJyQBk+p9aXRRQBTN34G+h/SnqZu/A30P6Vnm+3L0fQIXF4R9BS6RF4R9BS6tDwoBUXiNsZY2jDFNY0kjqAdjj0OMjPlUqirEp1uUNz2dDW01sr6ElYle7kRglWKgZ3GoE/5qvq8xXtA227ZX8ZumjEWk41TRods91jg1PFVPaTpB/wDYi/3VbCrtd1FVyUUvZwNci5Mjc0SKynA2jWNouR7oS7P/ADHPkKfseCiOXmhiXIk5hwO/rYMM/wAgGB7GrejFZ0XUmuDwV7RRUlQooooDw1n+Di4mhjlNyVLrnAjjwPzFW3FOJRW8bSzyLFGvidjgDPT8faqnsx2gsZQsFpcxSFF2QPl9I88HfarqVJkNbk35Gf8Aem/pRf2pq5tbhUZvmm7qk/4UXkM+lXNVHaDjtrbKFu544RJkAO2CR0OPPz60U3f4+EKGeHQ3EkUchuWBdFbHKj21AHHSljg8vM5nzLayujPLj8IJbGMepr3s1xq0uIwtpPHKsYCkK2SoGw1Dr5dTVzUvI7dV8L+CNJQcWS4hhkkFyxKIzAGOPB0jOOlSY7OcgH5ptxn/AAo/7UntPxS1ghIvJUijlBTvNgnI3C43O3p0p3gnG7a6Um2mjmCYDaGDY9M4p2m34+EK3PPkZ/3pv6Uf9qicUE8MZk+YLYK90xxgHLBeoHvV/Wd7R9o7CImC7uYo2IDFC+GwCGBwNx0/Ginur6INeRohRUPhXFIbmMSW8iSxnYMjBhkdRt0PtUysyxHg8T/zD9BUio9v4pP5h+gqRWODwe76sllZx2d0WMRtpLyomrAOAxwdjtXnyM/7039KP+1RO0fHLKBo0u7iOJtQkQM+DlTsT/DnzO1WnDOJw3MYlgkSWM7BkYMMjqMjz9q6VKlS6Fa3I3yM/wC9N/Sj/tUO+FwjwqLknmuUJ5Ue2EZ89P4cVf1mOLdq+GpKFnu4UkhfOkyDKsQVwwHsT9KmOTfevhENFn8jP+9H+lH/AGpmz4PLEoRLlgoJOOXGfESx6+5NW1rcJIivGyujDKspBUg+YI607UdpLjb4X8E6UZ+4W4WaKP5k4kDknlR7aAD6e9S/kZ/3pv6Uf9qr+Ldp+Hw3CrPdQxzRA91nA06wM6vQ4A2O9aG3nWRQ6MHVhlWUgqQehBHUVLyccfCIor/kZ/3pv6Uf9qatZJUuRE8vMUxF90VSCGVfu+xNXDHAydgKyq9suGNOGF7BzcGIfaDG7A49OoG9Qp+fRE0aumbrwN9D+lOg01d+Bvof0rDN9uXo+hI5H0H0FKpMXQfQUqrQ8KBSF5pLiVEm5axiPACI2dYJO7D2p75G4/em/pR/2qrg7W8NE7gXkHNdlRhzBuy5UAZ29tq1IrVz8uiIoqvkbj96b+lH/aoditxI8y/Mkcpwg+yj3yivnp/Fj8Kur68jhRpJXWNFGWdiAoHqSaoOC9qOHSTMlvdwvLM2vSJASx0hcKD7KNhvUrI6fHwiKJd1waaTTrumOlg4+yjHeXcHpT3yNx+9H+lH/arWmrmdY1Z3ZURQSzMQFAHUknoKh5Jfp8InSii4WtxKHJuSNErx7RR76G056edTfkbj96b+lH/aq/gHabh8jmO2uoZHkdn0CQaizHLYB3rS1Msm+1fCISKr5G4/em/pR/2pfZ66aWBXc5YlgTgDOlmXoPYUvjHGYLVA9zKkKE4DOwAJ9B6mq/sxxyymBhs7iKXRliquGYBiSTjqRk9ahzuNPoia3L+iiiqEnKPif2Pk4hNrW6aOKMKDE4d4w+N3RFOxwwB29d+tUdv8MhCEls7pzeQESBiuI3PUIuOmcEdT1IPWuv8AELFi2tMEkAMp2zp3Vgf2h79dtxioXDuDFVCPkpk6tekswyTpwnd077+oz65rkn22ul/XuarRW5dC5Xl8wkBNOrUdgFxnJz0GK5XxLgFtxW8kvZpGmt9orZYydBSNdTuzLuBzC4xt0zvkV0TtNwUXlrLba2iWVdJZANQGQSADtggYPsTVLwPsUtlbLBAxcd7mF+6zM2e+CowCAdOMdAN9t9sqk490rCr3MNwbs1Fwe8W9W6KWqkxzLKhDaZFOnvDxjVoI7ufP1rsttcLIiujB0dQyspyrKwyCD5giszxTsbFeQ8m6B0DBQI2GUr9/Xjrju9OmfXa84JwqO0gjgh1cuMaU1MWOMk9Tv51OLVp7xE6vY5D2v7ASXl0Z3vWEUjty1lV5DGpJbSp1YVcAkZxjIHWp/ZjsOLG7gubS4kKA8q4Rx41OVJGANg2DjB6ZBroHEeFMdYTwvnw6QyM3UqG7pBO+/nnrnZ3h/DCNPM3CYwDgksAAHbG2R5AfXyFYf5tdfr7UadzSTuJ8Rit42lnkWONcanc4UZOBv7k4xXJI+wlvdNLc3jyyTXJaVSpISNZGIiA0jvNpAADZG2MV0Ht52SHE4FhaZ4VVw+UAOogFcEHy7xNEfZsRRxwxAGJAoUFsMNAxvsQwO58sZP4a5lKu7+3JSDV7mJ7B2EfBrgrLdryLsaYxIpjYTRsAFIzgEhmBOw7oHpXWhWP472Atr/QbwMXQtp5blQFbGUJx3hkZzsck9K18aYAA6AY33O3v51fHq0rVyVlV7DNv4pP5h/tFOXDhVYt0AJOM5wBk9Kbt/E/83/gU+RmqYPB7vqwzg958L5JbjXdXzNrGol1Z5iowNJkY6dQyB+grV/D/ALLHh95qgmZ7O5jP2bghhIMMjdB90OM4HofKtXecHcjQudIIKshXUApyFIfbA6ZG/wBDvVlYWOk63A1fdHXT67+p86yh2znv/RrLRp2Gu03GY7WBmeREdgVhDMBrkIOhRnqSa5SnwtteSyyyTtc9XmAJ7+NbKqYww3yc5PnkVvO2/YOPictvJNK6rBn7MBSrhipYEnpnSB9KsJuDtqXABVM6DqI2Ixhhg9BjcdcVpmU9tN+xWGn8mY+Gipw7PD5rpJHkPNtlIKko47wCknG6lsZ3yTitn2ljZ7WREd4nddKSIcMrNsrA+x3PtmqWb4f2st1FeSa/mIyp1I5RWZDlSQN9vD18IAOa1F1AHQo3QjHv9R7jrmtFq078lHVnCLX4VqJWa8uy4BywRGDsW3yWfOeuTgH3NdE+GfA5LATWzSmWHIkgJGCoOQ646DfSdtjqJ9atpeFSl0Jz3dXhKhH1DT3g3eX3A+mTVvYWegEnBdvER7dAPYfqSfOsMTyuXe4/7g0norYzvxEug8Bso5kS4utKIuoa+WWHOYDO4EYeufX/AMLrNolWGSaOQf8AEZS4fJ0gsmAAuRsVx+NbzifYCOfiIvpJpCVUBYsLpUqpVSG67ElgP2qsP/R5NWe6DjTqydOM5yEx1zvjOPerZlktaf8AmIONbkP4dcQVYFsZJ0lurUMkgBOrQrERtg9e5ozucE4O9am88DfQ/pWd4P2EtLa7a8iEglYNkFzo7+NR0+5Gd8771orzwN9D+lXyfbd+T6Gf5FxeEfQVl/iNw2S6thBDO8DuxJZSwBQAhlfSQSpyBjPn54NaiLwj6Co3ErTmLgYDA5UkZwf7EZH41O+ju80FV7nDeG/CqHSRNdMXbKII4yoVhndg2SR3T+yPfpXWuwEEsNmkM8nNkhLJr33QHMZ338BWkrwiXmFsEZULgspjGDnIx3j9DgfSr2ztRGukfUnzJPUn61lheRyblwaT0VsYX4ixx8QZLIThUiYzXgjYF1VF7ikeRJbPQ4059KyPGPhfCWVrOWS3kXGA6sw1oNQOo4Mb9D18s4rb8H+HiW9xcXQmeWaYsVLqMLrbWwOOuensKuIeBk6g4AVzmTvFtQOxUbDY77nfc+tMiya+7/XuIOOncldl+PRXkKvFIkhXCy6fuyADUCD03rI/FXs1Lf6Y47hoURdUqEO0T75UlFO7DB8j5e1aHsf2LteG8z5bmfa6dWty3hzpAHQYyferTidiXwyY1DIIOwZT1Uny33HXz9c1rk1ae7yUjV7nFrb4Tx8saLxvmhiRHVCsa46DbvKckHOrI9K7XwOZ3t4jL/i6F5n/AFAMP/8A0DVZacJfL5LAOxYliuVBxkJo+nUnP1xira9sdcLwoTEHRkDIBlNQK5UdMjOaph7Tdy4LZNP4Ob9qeFQcXvBI0xltLZREFhbOqd2JkUlckAKEzjrnY7GqVexMVhdJfWtw0UUDLJIkisRyidLhZOrLp1bYJJGNzW27KfD9OHQskEhkdm1O0mF1DACqNPh04yOvib12sLnsok8LW9wPsWXBAbLk9Q2rGAVO4264PlVZLJ2m3H7ErTpL7hnEI7iJZYXWSNxlXU5BGcfqMYqVVR2X7PQ2EAgt9fLBLd9ixy2538voKt66TIx/b7ickBg5UrJzCUmChTy4CyLJdb9DFlQDuPtDkHFS53m/9TiiErcgwtMU28UREOkn9lucHx6xj1NT+MJADmaNWWSN43ZgCDHgsYz66t+757+wPllxC2llBTeQAxhtBBC7MVyR0OnPvp9qAt6x/aDiUicRt4UmZYpAnPAAPKIZjCAfu89g0Z67JtgnNbCqfivy8bEzRrh8O7lQQWg0tH9WHiUfwkigKeDiUh4q0HOYwAFxsMc7Quq21eixss2OuX64XFa+qiye1kcBFXWGaZe5ghm7jSbjYkPjPmGqZxS+EEZdgSB5KMnoT0/CgKbiF84vo4hIwjbSX2GFYayiZ8uZg5/kH7VK4LJMb26R5C0UWjlr5/bDmHV66cYX2Jp1uJ2pYbZZ2VgeW3eZcBCDjc7DH4U1YcctzIzKukyEAvg5fTlFJ29Bt7GoSovOSaVLhGjNZCz4nIeKSQGVjAqu6d3ZpNMQeHX5iNXD46kyde4avrjiqiHnKGdcgAAEMSWEeADvnJqvjv7MEEKAFMkgbQQFZyA7ZP3m5u+OoNSUEdm755JpldyyptFkY1oWcczPmcqU+i5+9WkrP2vGLVQrKujSGRe4fAnewMDYYAbHuvmav0bIBHQ1CVIvkkpStKhi38Un83/gVIqNbeKT+Yf7RUmssHh931ZVmP4RxGR+JTwtM5hQO0IwAHYmMTLq+8ISygf9Ug5K1M7CyyvA7TymVhNLECcDa3c2+rA2y5jLn3b0Ap43NtA4BjVGR25YVMtmbDuygD77E5PmQc71YcIeEoeQAE1sSAukanPMZsfxFtWfPNbEE01iOy3E3l+c51w+mJcQsQFzBmTRdfxMxVkz0IiBA71ajinEFi0hlZg+QcDOAOpx+P6/jVpeWQAURgLy1iX7LAKKXCxgYyVDI22MZI9aErkf7I3cksTNMx5msh0IxowF0gDyyul/89XjVS2HGrcnK915CurukEscIATjvH7uf4T5Crl0DAgjIIwR7GoSpFpyUpNpUYTszfz3EF5m5cuiabZyqjMQ1mG7wNmMm+TsCE6DJrS9kLh5bOCaVtTzIJm9F532gQfwqGCj2FR0v7SM4ZFjYoIiAm4jQsFRtI2Vck46DVtkHNW/DuXykEQ0xqNKqBgKE7unHljGMe1SUEcZdVglLSGFRG5MoxmMBSS4ztkdd/Sspwrik72DzSuy3XM3iwBokBVUgC5OzjSTv/xCcjyv+L38QYwzIWQoGYldS9WOCP8AIW/Cor8UtQS2jDsebumGZlVU5h9CEwMnfC+1Q+C0HUk2WXAJS9vGxYuWXLE7HUTlhjywcjHlipV34G/lP6VA4ZxSBiI4tss22kqNX+I/Ude9n86n3fgb6H9Kzy/bfo+gk7laHIug+gqr7VXBjtJnWQxsq5RgNR1gjQun72psLp89WNs1aR9B9BUXiqKYyXj5gQiQLjPeQh1IHqGAI89tqvDwoqY644lcNw6GdZmSd7gRyjCkI88ptXiAx0hd+76mIZzk53aLgAbnHmev41QPxGyIZCFIDiVsISvMDCQPkDBYMNWfbPlWgqwKbtTdPHCGiJ5oYaExnmHfKEemnJ9tOfKqvjPEGSG2aKZjrXvvgEmIga5z6FMg56DVjFWD8cgJJdW1RE4OhiRkAZGBtkMRnzwaiz8VtV0osQYGMrjTgCMkApuOhOdv4T7VVpm0MkYpWuDTJVJ2uvJIYQ8JPNDdxAM6+62oEeeFy/UeGp1lxOOTCod9OoDGO6Dp2/EYqtTtDbvpdlfUNlzGxI17Y6bE4/L2qXwUhJRlbVkTiUkom4esM7GKY6ZG2LOsafMBwcbahGUb2kOMYFaysw/F7ZSgSMFYR9mwXSI9imEGP2M9PI1d2XEY5c6CTgKTkEbOMqRn1FSVfJm+3fEpIXtxFKycwss4AB0QFkD3O/Ro2KqD0+0JwcVK4neut9FEJGEbBeaMbIw1mNc+XMwwPXwDpqr08UtplJliy0ictlaPUWjYFtJJGCpBz/mFLbjNplu7kZDM2gnvx4C9BuRhcH+Woasvjkotto0K17UezulkBKeRKn2I6ipFSZjU1uj+NVbGcagD12PX2ryO1RTlUUHfcKAd+u4+g/KnqKAKantkfxorfzKD1+v0FO0UAzHaop1KihsYyFAOPTI8qckjDDDAEehGRSqKAjtZRkYMaEb/AHV8+vl50fJR/wDLT18K9euenrvUiigG0gUAKFUKMYAAwMbjA8t6bNhFjHLTHXGhcZ6+ntUiigI3/p0WMcqPHpoX3Pp7n8zUgCvaKAbjiwWP7Rz/ANgP/FOUUVCilwBhrOMnUUQnOclRnO2+cddh+VKWMIMKoUdcAAbnqdqdoqQMlA3iUHYjcA7HqN/I0lrGI9Y0Plui9N9un8R/M+tPgV7QEdbKMYxGgwcjursR0PTr71IoooCOLKPOeWmfXSv19PUn86ejjCgBQABsABgD6AUqigG5IFbxKrdOoB6bjr6GmzYxE5MaZ230LnbGPL2H5VIooBmO0jUgqiAjoQoBGcA4x02A/KlypqBHqMUuioaTVMHijArySMMCGAIPUEZB+opVFSCP8jFv9mm5ye6u5znPT13qRRRQDJtI/wBhP9I9v7D8q8+Sj/5af6R7e3sPyp+igGYrVFJKoqk7EhQCfPqPevBZx/sJ5fdHl08ven6KAjiyj/5af6V/tTkVui50qq564AGceuKcooBk2kf7CdAPCOg2A+mCaQOHxf8AKj/0L7+3ufzqTRQCIolXZVCjOdgBuep2pdFF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u-ES"/>
          </a:p>
        </p:txBody>
      </p:sp>
      <p:sp>
        <p:nvSpPr>
          <p:cNvPr id="95238" name="AutoShape 6" descr="data:image/jpeg;base64,/9j/4AAQSkZJRgABAQAAAQABAAD/2wCEAAkGBxQSEhUUEhQVFBQWGBoYFRYXFhcYFhkaFx0bFhoYGRcYHikgGB4lHBodITMhJSkrLi4uHSIzODMvNyotLiwBCgoKDg0OGxAQGy4kICUrLCwvMC4sLCwsLCwsLCwsLDQsLCwtNSwsLCwsLC8sLCwsLCwsLCwsLCwsLCwsLCwsNP/AABEIAKABOgMBIgACEQEDEQH/xAAcAAABBQEBAQAAAAAAAAAAAAAAAgMEBQYHAQj/xABCEAACAQMCAwYDBQYEBQUBAQABAgMABBESIQUTMQYiMkFRYQcUcSNCgZGxUlRicpPRM4KSskNTc6HBFSQ0dLOiCP/EABkBAQADAQEAAAAAAAAAAAAAAAABAgMEBf/EAC4RAAICAQMBBwMEAwEAAAAAAAABAhEDEiExsRMiMlFxgZEEM0FhodHhI8HwFP/aAAwDAQACEQMRAD8A7jRRRQBRRRQBRRRQBRRRQBRRRQBRRRQBRRRQBRRRQBRRRQBRRRQBRRRQBRRRQBRRRQBRRRQBRRRQBRRRQBRRRQBRXma9oAooooAooooAooooDw1jL3ifEI55dEXMi1ER91jt3eoAGN8qDkgaix2XFaziMzJFI6LrZUZlXfvEAkLtvudqx8vau7VSXtCveYagJMAB1TUSVwBo1vk7YA/EBm847xPDYt8aWyumGQ6gojOlhqOQ2tlyMYKE+oFnbcZvi7h7dFURSuh0yYLq8iIhIz91FY4GSJBpzjdHCe0NzIQGt9KBWJkbVkhVyCMLp7xwfIYY/s7xbLtddSrGVtD9oqENiUL35THqyU2VVwTnc6gR3d6Adi7Q3zMALUhfsiS8TqcMpMi4DkZBAwQSBqwQSN37Lj92y23MgWN5puWyEMCqhRKzAE5woWRNXRmCsNjioE/am8VWX5ZmcK+XEUwVWE3KXAwxfuHVt1xnodnoe0l3jvWjdxWy5R8kqMDChQCWOG2OMN6qRQG1oqJwm6aWGKR0MbuisyHOVLAEqcgHY7bgVLoAooooBqOTJYY8Jx/2Bp2o8Hik+o/QVIrLDJyjb831ZLCvDXtFakGKv+K38VxNohMkIJEQ0s2doSMhVBG5dQdR8RY7LgsX/HuJb6bfGGJGmKRshDF3WGTkMHYZGPATW7IrNX/Hp0a5WOAOYWhVDliH5xGrIUEjQpyfw8t6AijjN8xlU2/LHJmZGActrVpUjUZyC2ERt+olGPCcsRdoOI40m1GoAjUUkwxEzRawAenLUPpznvbHFJk7W3PdV7ZosmPvd/T3pnjK6nTTkhU67nmbeRqTa9pbp4pZGtChSFZAh1l2ZmZeWBp3KqvTqSR0BzQEebjPEJByxDyiSgMgic4BuBGxGo4H2W+Dk76ugpvhvGeIDBeCRtZTIZDhMx6yAFAJzIOXk7LrydlNSW7WXGt8WknLR5Bq0SayqaACqadySzbZ3C++2j4DePNAkkiGN2zqQ5GNLFfPfBxn8aA87P3cssCvMnLkJYFcMuwYhW0tuuQAcHferGiigCkTPpUnrgE0umbvwN9D+lUyOoNryA4jZAPrSqRD4R9BS6mLtIBUfiLMIpCmdYRiuBk6sHGB571IoNWBhLPjvElAV7bUx+9pcqMsw6hVyFCrsQC3N22Q58TtDxHUGNsd4zlOXJpDaDIDq6ghiIyD16j0qfL2luTHqjtgx+Ykh8TEaYu60mVU/fDD6D8KgSdsrjuf+1dWODow/fJt2m0Asnewwx3d+7+FAS7zi99o1LBhkuXUoEch4kjk3Pn3mC4YHzX3y1P2j4gAxW0Gxk2KSkkIGZV22ySunIyDkEdcUubtXcJFra1AYypEkeXJfMHPYr3N+93B5bEkjBwiTtPeNkJa6ArqCzrK3dMsKNhQoyQkkhJBx9mSNQoBm/4txB27sTxorOuFjYlvtIFVst6K8m4GG0kj2cXj9+iAfLNI2fvI+SC0uDlQAvgjTfpzQ57qnLUva67ZotFrIiapC+qOXLKsUjKD3Dy8Noz5k7DOSKn8P7S3DyQq9qyLI+knEndXlo5YkqAO++kA+SnoRigNdRRRQBRRRQBRRRQBSXQEEEAg9Qdwfwqm7SdrLSwUG6mWMnwru0je6ooLEe+MVV8D+JfDbpiqXCo3kJgYs+XdL4DHPkDmgNcVFeKgAwBgDoBXqtncbg9DXtAFeYoY43NYjivxZ4ZA5QzGQg4JiRnUf5x3T+BNAbiisx2b7e2N/KYraUtIBq0sjoSB1K6wM4zWnoAooooCNb+OT+Yf7RUmo1v45PqP9oqTWODw+76slhRRXhOK2IPaSsYGcADJyceZ6ZPqcAflWN4l8U+GQSGNrjWw2Yxo8ij/ADqCp/AmtHwfjttdqGtpo5QRnuMCRn9peq/QgUBPeMHqAcEHcZ3G4Ne4r2igPMV7VXx7tBbWUfMupViXoM7sx9FUbsfYCsnH8Y+FnOZZVx0zDJv9MA/98UB0CionCuJRXMSTQOJInGVYdD+e4IO2D0NS6AKZu/A30P6U9TN34G+h/Ss8325ej6AXD4R9BS6RD4R9BS6tDwoBRRTF7eRwo0krrGijLO5CqB7k9KsB1EAGAAB6AYHrQ0YJBIBI6HG4zscelYpPizwoycv5k9cazFKI/wDUVwB79K19nexzLqidJF/aRlYfmpxQDzRg4yAcHIz5HcZHocE/nXuK9ooDzFGKz3abttZWBC3MwVyMiNQXkx6lVBKj3OBVLa/F7hblRz3Qscd+KQAe7NjAHvnbzoDeUV4pzXtAFFFFAFNXUwRGdiAqqWJJwMAZO5p2oHHIGeEhBqYFG09NWh1crvtkhcb7b1D4COBN2SuOIRPxK7eUyTtmK3iCmUqxwiguQAAOigZwM9TinZvhrGsSsqXUsjqdaZjU256BpBpwQDnILL0PXy66lyGjSZM7LzE233U7afXDEY96jiSNAsiOCZMKhGG1a9ho/A/kN84rgj9TfibW50vF5HNex99xLgs8cVyjPYu6oSDriTWQokjb/hjJzpIGfTNd7FZiXCIAF1AaVVBjfJCqve29OtX/AA2AxxRoxyURVJ9SoAJ/7Vv9PmlkTtGeWCjwc1+OXF5tFtYW+Q92xDYONSgqoQnyBZhn2B8s1nuG/BmMf/IuXY+QiRUA9d31Z/IVqu1HEoDx21gkXVItu/LbYhJHbUOvQ6I239x61ZNbcsBcli+0hdwDKScKuw7uxAyN8avPBqn1GSSlpi6/2Tjiqtqzllt2dfg/GbEhy8UkwWNyMHEn2Lq2NsgSZz5g19F1yL4l26w2sU5ZsW13DLGGwSEDBdGR7d7z6V1qNwwBByCMg+oO+a2wTc4b+hTJGmLooorYoRrfxyfzD/aKk1Ht/FJ/MP8AaKkVjg8Pu+rJYVzn4wS3Ey23D7VtLXbtzWz0ijALasbhTnf104866NWcv+5ckMP8VdSPtj7MBTH6g76h65b0qc03CDki0I6pUcaT4XxicQtJcFQBruFSIQqxGQhyxYE7DB9RUS77B3UTiTh8dwkkW4Z5EV5Bk4khI05GOqkeY3Oa7PMFLLExwGLSKvTJ6Pg+fi3HvXtq4LFQQeVldgNmkIkYE+beEnp1G1cn/qpXe9L0N+yt0QfhZ2qnvIpIrxDHdWxVZMrpLhhlXK+R2OcbdCOuK3NZ/hiarjIG0asrNt1fQQnr0AY/Vat+I3iwxSSucLGjOxPkFBY/pXZim5wUmqOecdLo+e04Tcdobu4uWl5UKNoiJUuAucqiLqGDpwzHO5b8rfifwdjEJNvPIZgMgSBNDH07oyufXJx71e/DaKGbhtvy1ZVBYXCLgcyQDDFj13IVsgg4rRRwmTJ1ESKQA6spCrk6kYYwTgdeuT5CuTJmnqdSSr8en8m8YRrgpf8A/P1yxsZ4myDFcMMHqupVYj/VqrqNc2+HbJDxTiturDvNFcBfQuCZPyLL+YrpNdsZakmc7VOgpm78DfQ/pT1M3fgb6H9Krm+3L0fQhC4fCPoKXSIvCPoKXVoeFADXH/iJw+fi3EfkkkEVraxo8jY1AySZxlQRqbAwPTDHzrsFZS3GlpYmXDKxLdO8sjM6uMeu/XzDVl9RkeOFo0xxUnucf4f8N435pY3ShM8rKwgXG+PsipbIJwM4PiFMQdnuJcPl+a4fFPGue9ESrSDTglJo1P2gPUYGcHyNdiZFkLKxyYwqY2HdxlSR0PdYjO2cn02etJ+YDIDnWdiBgEL3AV9iBnOT1rml9VpVp3xyarDezJ3YvtB8/ZxXGgxswIdD910JRh9MjIzvgil9sOMfJ2VxcgZMUZZQehbooPtqIrzs5H/iSBdKuQF6d7RlTJt5HYDzwoql+MF+kPC5uYNQdok05wWzIpYD/KGruhJyim0c7VOjkvZn4eTcSQXl1clecxc93VK4zjXqJwufLY7YpXbj4Xi0t2ntpHkVN5Uk06tPQupUDp5jHTJztg9Qt4YzEksORFyka3UaVSNcA6sdfARtv0Ip08PEqsCTpkWRJhlWWTUOWCNthgtsP4eu5rg7ed6tW3kdHZxqqLb4e3pm4bZyMcsYUDH1KjST+YrQ1g/gpdh+FxoHDmGSWIkezll/NWU1vK9E5gooooAoNFFAYPtt2cuHglitpHSKVtRKDMseTqdVAZSyMd9jqG4AYEaeZp8OJE5TW91OJlJz/wC1uUKk9DGAvd22OTg+uNq7d2p478nGshjaRC2htJ7wZgRGMeeqTSnsXB6ZIbuuOPHcW9u0OXnXUCHyq6N5wTp+4CuD94tjbFZ9mk9tvgvr8xHAuHzHQ9zgFFGlRjJfGGkfBIU9cICQASSScBdBigV7VoQUFSKttu2cA438PuKpxQ3EK8/7bmxztIuMZyqyamDDC4QgDoNq6Fxi0SUpz5pbV06ospjDeuD0cejLv9DsN4azfBe0Mtys+IArQfZspk2NwueZGDp8A7mH89XQYrPLhWTfhoviyOD2MP8AErs7f38cEdpDqgDamLOEYsBpVirnOkAnfcknOOmd52F7PNYWccDyvK43dmZioJ+7GGPdQDYAfXzqw4FxL5mPmhdKMTy8ncqNiSPLvZGPb3qxq2KEYxSiRk1KTUuQorwGva0KEe38Un8w/wBoqRUe38Un8w/2ipFY4PB7vqyWFQOMcP5yAA6XUh43xnS4yAceYIJUjIyGIyOtT6DWrVrcg4r2v7Fz3N3zbqeaKMYCrHFJIigDBMUiEgZOTl1U+1SPh12ZvLSRwkrTwuCArRyxxK2c83MuN+uVQNnO5GMjpY4q3zXy/L3xr1Z25WMaunXmd3T+NNdnuNNcvOpiMYgflMS2cyjJYAYGV0GNg3nrxgYrLsk1X48jVuUd2t+Sx4bZiJAudR3LsRgsx6nHl6AeQAHlWc+KXAbi9sHhtWIk1KxTVpEqjOYyfxzvtkDO1a6itUqMjjfwu4FxCxjmW7t2SBmDL3lZ1bGljpQk6SAN+oIzjGSNNwa0SNn5M0107dFaUyBfPcjZf5m3xtv0Op7S8X+UgM5XVGhBmwcMsZOGdR94rnOnzGcb4Bq+LdpZbe3gme3y0+E0CQdyaQZhjLYwVZu4WHhJBwRkjnyfTRnLVZtDNKMaOd9k/h7xB+Jtd3pNuocuxjlGqTPSNTGchMYBzjYYxvkdtpMecDOM+eOmfalV0rYxCmbvwN9D+lPUzd+Bvof0rPN9uXo+gQuLwj6Cl0iLwj6Cl1aPhQCqfjXDXZhLDjmqNJVtlkTrpJ8iDup8ssPvGrimbyRlRmRdbBSQucaiPLPlSSTVMmN3scEv/h7M8kz3F3OJnBxqt5tyTnSzIWVlwSMIT5fQ7b4f8BvI4OTLIzpq2ldXQomMGOMSd9jtsSoC52zjFae57UBLQ3fLYwhh08ZjJC8zRj9r7vpv7Ve2Ts0aNIoRyoLKDqCkjJXOBnB2ziqdmpc7ovJuLrhjkEQRQqjCqAFA6ADYCuW/Grshe3phktcypGGDQawuGJ2kUMQCcZB3yNsdTXVaK1Mzl/ZfhtzDw5LfiAa3IBVJEkGVQHKhnXIjYdNyQR+IqZNZzCyli4ez3MxUhZHlyAW7uQ57uQOijz6+taW44663q2giyXXmK+rbkgESMRjxLJoXT5hwc7EB6x4sz3EkHL08rxtq8mOYtO2+pck+mMb5rlf00Nd/sdEck3BpfgwXwc7A3Nizz3TNEWGlbdZMr/1JAp0s2NgN8bnrjHVq8Fe11HOFFFFAFFFFAU3aLs+t5oWVjylEmYwPE7qY1cnP3AzkD9og7FRTg4STLbStIWaCORD3fGZBGC/Xu+Dpv4qtaKAKrlu2+bMWe4IQ+Mb6i5Xr9BViap1H/v2/+sv/AOjVeCu/QhlrKpIIU6Tg4OM4PkcedZ3h/ZNYEkSOV15sSRyHA1M66tc5I/4kgfc+wNaWiqEp07RB4Xw9YA6psjPqVfJMgAqvtkFvqTU6iioSoltt2woooqSCPB4n+o/QVIqPB4n+o/QVIrHB4Pd9WSwrw17RWxBUJwTE/P1kya2JOBvGV0CL2UEBvqM+dP8ACuG8kzHVq50zSnbGNSounrv4OtWFFQlRaUnLk8NV/AbtpYQ7nJLSDYY2V2Uf9gKsDVR2U/8AjL/PL/8Aq9aJdxv9V/sp+R/jPCVuRGsh+zSQSPHgFZNGSitnyD6X+qiqi67GpLBFBJK7JDDJFHnGoM68tJsnfmImQD/ETWooqhIiFSFAJyQBk+p9aXRRQBTN34G+h/SnqZu/A30P6Vnm+3L0fQIXF4R9BS6RF4R9BS6tDwoBUXiNsZY2jDFNY0kjqAdjj0OMjPlUqirEp1uUNz2dDW01sr6ElYle7kRglWKgZ3GoE/5qvq8xXtA227ZX8ZumjEWk41TRods91jg1PFVPaTpB/wDYi/3VbCrtd1FVyUUvZwNci5Mjc0SKynA2jWNouR7oS7P/ADHPkKfseCiOXmhiXIk5hwO/rYMM/wAgGB7GrejFZ0XUmuDwV7RRUlQooooDw1n+Di4mhjlNyVLrnAjjwPzFW3FOJRW8bSzyLFGvidjgDPT8faqnsx2gsZQsFpcxSFF2QPl9I88HfarqVJkNbk35Gf8Aem/pRf2pq5tbhUZvmm7qk/4UXkM+lXNVHaDjtrbKFu544RJkAO2CR0OPPz60U3f4+EKGeHQ3EkUchuWBdFbHKj21AHHSljg8vM5nzLayujPLj8IJbGMepr3s1xq0uIwtpPHKsYCkK2SoGw1Dr5dTVzUvI7dV8L+CNJQcWS4hhkkFyxKIzAGOPB0jOOlSY7OcgH5ptxn/AAo/7UntPxS1ghIvJUijlBTvNgnI3C43O3p0p3gnG7a6Um2mjmCYDaGDY9M4p2m34+EK3PPkZ/3pv6Uf9qicUE8MZk+YLYK90xxgHLBeoHvV/Wd7R9o7CImC7uYo2IDFC+GwCGBwNx0/Ginur6INeRohRUPhXFIbmMSW8iSxnYMjBhkdRt0PtUysyxHg8T/zD9BUio9v4pP5h+gqRWODwe76sllZx2d0WMRtpLyomrAOAxwdjtXnyM/7039KP+1RO0fHLKBo0u7iOJtQkQM+DlTsT/DnzO1WnDOJw3MYlgkSWM7BkYMMjqMjz9q6VKlS6Fa3I3yM/wC9N/Sj/tUO+FwjwqLknmuUJ5Ue2EZ89P4cVf1mOLdq+GpKFnu4UkhfOkyDKsQVwwHsT9KmOTfevhENFn8jP+9H+lH/AGpmz4PLEoRLlgoJOOXGfESx6+5NW1rcJIivGyujDKspBUg+YI607UdpLjb4X8E6UZ+4W4WaKP5k4kDknlR7aAD6e9S/kZ/3pv6Uf9qr+Ldp+Hw3CrPdQxzRA91nA06wM6vQ4A2O9aG3nWRQ6MHVhlWUgqQehBHUVLyccfCIor/kZ/3pv6Uf9qatZJUuRE8vMUxF90VSCGVfu+xNXDHAydgKyq9suGNOGF7BzcGIfaDG7A49OoG9Qp+fRE0aumbrwN9D+lOg01d+Bvof0rDN9uXo+hI5H0H0FKpMXQfQUqrQ8KBSF5pLiVEm5axiPACI2dYJO7D2p75G4/em/pR/2qrg7W8NE7gXkHNdlRhzBuy5UAZ29tq1IrVz8uiIoqvkbj96b+lH/aoditxI8y/Mkcpwg+yj3yivnp/Fj8Kur68jhRpJXWNFGWdiAoHqSaoOC9qOHSTMlvdwvLM2vSJASx0hcKD7KNhvUrI6fHwiKJd1waaTTrumOlg4+yjHeXcHpT3yNx+9H+lH/arWmrmdY1Z3ZURQSzMQFAHUknoKh5Jfp8InSii4WtxKHJuSNErx7RR76G056edTfkbj96b+lH/aq/gHabh8jmO2uoZHkdn0CQaizHLYB3rS1Msm+1fCISKr5G4/em/pR/2pfZ66aWBXc5YlgTgDOlmXoPYUvjHGYLVA9zKkKE4DOwAJ9B6mq/sxxyymBhs7iKXRliquGYBiSTjqRk9ahzuNPoia3L+iiiqEnKPif2Pk4hNrW6aOKMKDE4d4w+N3RFOxwwB29d+tUdv8MhCEls7pzeQESBiuI3PUIuOmcEdT1IPWuv8AELFi2tMEkAMp2zp3Vgf2h79dtxioXDuDFVCPkpk6tekswyTpwnd077+oz65rkn22ul/XuarRW5dC5Xl8wkBNOrUdgFxnJz0GK5XxLgFtxW8kvZpGmt9orZYydBSNdTuzLuBzC4xt0zvkV0TtNwUXlrLba2iWVdJZANQGQSADtggYPsTVLwPsUtlbLBAxcd7mF+6zM2e+CowCAdOMdAN9t9sqk490rCr3MNwbs1Fwe8W9W6KWqkxzLKhDaZFOnvDxjVoI7ufP1rsttcLIiujB0dQyspyrKwyCD5giszxTsbFeQ8m6B0DBQI2GUr9/Xjrju9OmfXa84JwqO0gjgh1cuMaU1MWOMk9Tv51OLVp7xE6vY5D2v7ASXl0Z3vWEUjty1lV5DGpJbSp1YVcAkZxjIHWp/ZjsOLG7gubS4kKA8q4Rx41OVJGANg2DjB6ZBroHEeFMdYTwvnw6QyM3UqG7pBO+/nnrnZ3h/DCNPM3CYwDgksAAHbG2R5AfXyFYf5tdfr7UadzSTuJ8Rit42lnkWONcanc4UZOBv7k4xXJI+wlvdNLc3jyyTXJaVSpISNZGIiA0jvNpAADZG2MV0Ht52SHE4FhaZ4VVw+UAOogFcEHy7xNEfZsRRxwxAGJAoUFsMNAxvsQwO58sZP4a5lKu7+3JSDV7mJ7B2EfBrgrLdryLsaYxIpjYTRsAFIzgEhmBOw7oHpXWhWP472Atr/QbwMXQtp5blQFbGUJx3hkZzsck9K18aYAA6AY33O3v51fHq0rVyVlV7DNv4pP5h/tFOXDhVYt0AJOM5wBk9Kbt/E/83/gU+RmqYPB7vqwzg958L5JbjXdXzNrGol1Z5iowNJkY6dQyB+grV/D/ALLHh95qgmZ7O5jP2bghhIMMjdB90OM4HofKtXecHcjQudIIKshXUApyFIfbA6ZG/wBDvVlYWOk63A1fdHXT67+p86yh2znv/RrLRp2Gu03GY7WBmeREdgVhDMBrkIOhRnqSa5SnwtteSyyyTtc9XmAJ7+NbKqYww3yc5PnkVvO2/YOPictvJNK6rBn7MBSrhipYEnpnSB9KsJuDtqXABVM6DqI2Ixhhg9BjcdcVpmU9tN+xWGn8mY+Gipw7PD5rpJHkPNtlIKko47wCknG6lsZ3yTitn2ljZ7WREd4nddKSIcMrNsrA+x3PtmqWb4f2st1FeSa/mIyp1I5RWZDlSQN9vD18IAOa1F1AHQo3QjHv9R7jrmtFq078lHVnCLX4VqJWa8uy4BywRGDsW3yWfOeuTgH3NdE+GfA5LATWzSmWHIkgJGCoOQ646DfSdtjqJ9atpeFSl0Jz3dXhKhH1DT3g3eX3A+mTVvYWegEnBdvER7dAPYfqSfOsMTyuXe4/7g0norYzvxEug8Bso5kS4utKIuoa+WWHOYDO4EYeufX/AMLrNolWGSaOQf8AEZS4fJ0gsmAAuRsVx+NbzifYCOfiIvpJpCVUBYsLpUqpVSG67ElgP2qsP/R5NWe6DjTqydOM5yEx1zvjOPerZlktaf8AmIONbkP4dcQVYFsZJ0lurUMkgBOrQrERtg9e5ozucE4O9am88DfQ/pWd4P2EtLa7a8iEglYNkFzo7+NR0+5Gd8771orzwN9D+lXyfbd+T6Gf5FxeEfQVl/iNw2S6thBDO8DuxJZSwBQAhlfSQSpyBjPn54NaiLwj6Co3ErTmLgYDA5UkZwf7EZH41O+ju80FV7nDeG/CqHSRNdMXbKII4yoVhndg2SR3T+yPfpXWuwEEsNmkM8nNkhLJr33QHMZ338BWkrwiXmFsEZULgspjGDnIx3j9DgfSr2ztRGukfUnzJPUn61lheRyblwaT0VsYX4ixx8QZLIThUiYzXgjYF1VF7ikeRJbPQ4059KyPGPhfCWVrOWS3kXGA6sw1oNQOo4Mb9D18s4rb8H+HiW9xcXQmeWaYsVLqMLrbWwOOuensKuIeBk6g4AVzmTvFtQOxUbDY77nfc+tMiya+7/XuIOOncldl+PRXkKvFIkhXCy6fuyADUCD03rI/FXs1Lf6Y47hoURdUqEO0T75UlFO7DB8j5e1aHsf2LteG8z5bmfa6dWty3hzpAHQYyferTidiXwyY1DIIOwZT1Uny33HXz9c1rk1ae7yUjV7nFrb4Tx8saLxvmhiRHVCsa46DbvKckHOrI9K7XwOZ3t4jL/i6F5n/AFAMP/8A0DVZacJfL5LAOxYliuVBxkJo+nUnP1xira9sdcLwoTEHRkDIBlNQK5UdMjOaph7Tdy4LZNP4Ob9qeFQcXvBI0xltLZREFhbOqd2JkUlckAKEzjrnY7GqVexMVhdJfWtw0UUDLJIkisRyidLhZOrLp1bYJJGNzW27KfD9OHQskEhkdm1O0mF1DACqNPh04yOvib12sLnsok8LW9wPsWXBAbLk9Q2rGAVO4264PlVZLJ2m3H7ErTpL7hnEI7iJZYXWSNxlXU5BGcfqMYqVVR2X7PQ2EAgt9fLBLd9ixy2538voKt66TIx/b7ickBg5UrJzCUmChTy4CyLJdb9DFlQDuPtDkHFS53m/9TiiErcgwtMU28UREOkn9lucHx6xj1NT+MJADmaNWWSN43ZgCDHgsYz66t+757+wPllxC2llBTeQAxhtBBC7MVyR0OnPvp9qAt6x/aDiUicRt4UmZYpAnPAAPKIZjCAfu89g0Z67JtgnNbCqfivy8bEzRrh8O7lQQWg0tH9WHiUfwkigKeDiUh4q0HOYwAFxsMc7Quq21eixss2OuX64XFa+qiye1kcBFXWGaZe5ghm7jSbjYkPjPmGqZxS+EEZdgSB5KMnoT0/CgKbiF84vo4hIwjbSX2GFYayiZ8uZg5/kH7VK4LJMb26R5C0UWjlr5/bDmHV66cYX2Jp1uJ2pYbZZ2VgeW3eZcBCDjc7DH4U1YcctzIzKukyEAvg5fTlFJ29Bt7GoSovOSaVLhGjNZCz4nIeKSQGVjAqu6d3ZpNMQeHX5iNXD46kyde4avrjiqiHnKGdcgAAEMSWEeADvnJqvjv7MEEKAFMkgbQQFZyA7ZP3m5u+OoNSUEdm755JpldyyptFkY1oWcczPmcqU+i5+9WkrP2vGLVQrKujSGRe4fAnewMDYYAbHuvmav0bIBHQ1CVIvkkpStKhi38Un83/gVIqNbeKT+Yf7RUmssHh931ZVmP4RxGR+JTwtM5hQO0IwAHYmMTLq+8ISygf9Ug5K1M7CyyvA7TymVhNLECcDa3c2+rA2y5jLn3b0Ap43NtA4BjVGR25YVMtmbDuygD77E5PmQc71YcIeEoeQAE1sSAukanPMZsfxFtWfPNbEE01iOy3E3l+c51w+mJcQsQFzBmTRdfxMxVkz0IiBA71ajinEFi0hlZg+QcDOAOpx+P6/jVpeWQAURgLy1iX7LAKKXCxgYyVDI22MZI9aErkf7I3cksTNMx5msh0IxowF0gDyyul/89XjVS2HGrcnK915CurukEscIATjvH7uf4T5Crl0DAgjIIwR7GoSpFpyUpNpUYTszfz3EF5m5cuiabZyqjMQ1mG7wNmMm+TsCE6DJrS9kLh5bOCaVtTzIJm9F532gQfwqGCj2FR0v7SM4ZFjYoIiAm4jQsFRtI2Vck46DVtkHNW/DuXykEQ0xqNKqBgKE7unHljGMe1SUEcZdVglLSGFRG5MoxmMBSS4ztkdd/Sspwrik72DzSuy3XM3iwBokBVUgC5OzjSTv/xCcjyv+L38QYwzIWQoGYldS9WOCP8AIW/Cor8UtQS2jDsebumGZlVU5h9CEwMnfC+1Q+C0HUk2WXAJS9vGxYuWXLE7HUTlhjywcjHlipV34G/lP6VA4ZxSBiI4tss22kqNX+I/Ude9n86n3fgb6H9Kzy/bfo+gk7laHIug+gqr7VXBjtJnWQxsq5RgNR1gjQun72psLp89WNs1aR9B9BUXiqKYyXj5gQiQLjPeQh1IHqGAI89tqvDwoqY644lcNw6GdZmSd7gRyjCkI88ptXiAx0hd+76mIZzk53aLgAbnHmev41QPxGyIZCFIDiVsISvMDCQPkDBYMNWfbPlWgqwKbtTdPHCGiJ5oYaExnmHfKEemnJ9tOfKqvjPEGSG2aKZjrXvvgEmIga5z6FMg56DVjFWD8cgJJdW1RE4OhiRkAZGBtkMRnzwaiz8VtV0osQYGMrjTgCMkApuOhOdv4T7VVpm0MkYpWuDTJVJ2uvJIYQ8JPNDdxAM6+62oEeeFy/UeGp1lxOOTCod9OoDGO6Dp2/EYqtTtDbvpdlfUNlzGxI17Y6bE4/L2qXwUhJRlbVkTiUkom4esM7GKY6ZG2LOsafMBwcbahGUb2kOMYFaysw/F7ZSgSMFYR9mwXSI9imEGP2M9PI1d2XEY5c6CTgKTkEbOMqRn1FSVfJm+3fEpIXtxFKycwss4AB0QFkD3O/Ro2KqD0+0JwcVK4neut9FEJGEbBeaMbIw1mNc+XMwwPXwDpqr08UtplJliy0ictlaPUWjYFtJJGCpBz/mFLbjNplu7kZDM2gnvx4C9BuRhcH+Woasvjkotto0K17UezulkBKeRKn2I6ipFSZjU1uj+NVbGcagD12PX2ryO1RTlUUHfcKAd+u4+g/KnqKAKantkfxorfzKD1+v0FO0UAzHaop1KihsYyFAOPTI8qckjDDDAEehGRSqKAjtZRkYMaEb/AHV8+vl50fJR/wDLT18K9euenrvUiigG0gUAKFUKMYAAwMbjA8t6bNhFjHLTHXGhcZ6+ntUiigI3/p0WMcqPHpoX3Pp7n8zUgCvaKAbjiwWP7Rz/ANgP/FOUUVCilwBhrOMnUUQnOclRnO2+cddh+VKWMIMKoUdcAAbnqdqdoqQMlA3iUHYjcA7HqN/I0lrGI9Y0Plui9N9un8R/M+tPgV7QEdbKMYxGgwcjursR0PTr71IoooCOLKPOeWmfXSv19PUn86ejjCgBQABsABgD6AUqigG5IFbxKrdOoB6bjr6GmzYxE5MaZ230LnbGPL2H5VIooBmO0jUgqiAjoQoBGcA4x02A/KlypqBHqMUuioaTVMHijArySMMCGAIPUEZB+opVFSCP8jFv9mm5ye6u5znPT13qRRRQDJtI/wBhP9I9v7D8q8+Sj/5af6R7e3sPyp+igGYrVFJKoqk7EhQCfPqPevBZx/sJ5fdHl08ven6KAjiyj/5af6V/tTkVui50qq564AGceuKcooBk2kf7CdAPCOg2A+mCaQOHxf8AKj/0L7+3ufzqTRQCIolXZVCjOdgBuep2pdFF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u-E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2176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5" t="15706" r="6802" b="38588"/>
          <a:stretch/>
        </p:blipFill>
        <p:spPr bwMode="auto">
          <a:xfrm>
            <a:off x="1475657" y="166547"/>
            <a:ext cx="4824535" cy="27583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67544" y="4956264"/>
            <a:ext cx="75608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>
                <a:solidFill>
                  <a:srgbClr val="FF0000"/>
                </a:solidFill>
              </a:rPr>
              <a:t>CONCLUSIONES:</a:t>
            </a:r>
          </a:p>
          <a:p>
            <a:r>
              <a:rPr lang="es-ES" dirty="0"/>
              <a:t>	-La adherencia mejora la calidad de vida</a:t>
            </a:r>
          </a:p>
          <a:p>
            <a:r>
              <a:rPr lang="es-ES" dirty="0"/>
              <a:t>	-La autopercepción de riesgo  mejora la adherencia</a:t>
            </a:r>
          </a:p>
          <a:p>
            <a:r>
              <a:rPr lang="es-ES" dirty="0"/>
              <a:t>	-La adolescencia es un punto crítico</a:t>
            </a:r>
          </a:p>
          <a:p>
            <a:r>
              <a:rPr lang="es-ES" dirty="0"/>
              <a:t>	 (en nuestro medio </a:t>
            </a:r>
            <a:r>
              <a:rPr lang="es-ES" dirty="0" err="1"/>
              <a:t>autotratamiento</a:t>
            </a:r>
            <a:r>
              <a:rPr lang="es-ES" dirty="0"/>
              <a:t> más tarde)</a:t>
            </a:r>
          </a:p>
          <a:p>
            <a:r>
              <a:rPr lang="es-ES" dirty="0"/>
              <a:t>	-Importante trabajar con las familias</a:t>
            </a:r>
          </a:p>
          <a:p>
            <a:endParaRPr lang="es-E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7" t="21800" r="4358" b="51285"/>
          <a:stretch/>
        </p:blipFill>
        <p:spPr bwMode="auto">
          <a:xfrm>
            <a:off x="1445636" y="3140968"/>
            <a:ext cx="4924064" cy="15841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660232" y="3140968"/>
            <a:ext cx="1872208" cy="16004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dirty="0"/>
              <a:t>- n: 180 pacientes</a:t>
            </a:r>
          </a:p>
          <a:p>
            <a:r>
              <a:rPr lang="es-ES" sz="1400" dirty="0"/>
              <a:t>-Hemofilia A severa sin inhibidor</a:t>
            </a:r>
          </a:p>
          <a:p>
            <a:r>
              <a:rPr lang="es-ES" sz="1400" dirty="0"/>
              <a:t>-6 </a:t>
            </a:r>
            <a:r>
              <a:rPr lang="es-ES" sz="1400" dirty="0" err="1"/>
              <a:t>paises</a:t>
            </a:r>
            <a:endParaRPr lang="es-ES" sz="1400" dirty="0"/>
          </a:p>
          <a:p>
            <a:r>
              <a:rPr lang="es-ES" sz="1400" dirty="0"/>
              <a:t>-Encuestas a pacientes</a:t>
            </a:r>
          </a:p>
          <a:p>
            <a:r>
              <a:rPr lang="es-ES" sz="1400" dirty="0"/>
              <a:t>-Encuestas a médicos y enfermeras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660232" y="1324506"/>
            <a:ext cx="2160240" cy="16004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dirty="0"/>
              <a:t>-n: 78 pacientes</a:t>
            </a:r>
          </a:p>
          <a:p>
            <a:r>
              <a:rPr lang="es-ES" sz="1400" dirty="0"/>
              <a:t>-14 Hospitales de España</a:t>
            </a:r>
          </a:p>
          <a:p>
            <a:r>
              <a:rPr lang="es-ES" sz="1400" dirty="0"/>
              <a:t>-Hemofilia A severa</a:t>
            </a:r>
          </a:p>
          <a:p>
            <a:r>
              <a:rPr lang="es-ES" sz="1400" dirty="0"/>
              <a:t>-6-20 años</a:t>
            </a:r>
          </a:p>
          <a:p>
            <a:r>
              <a:rPr lang="es-ES" sz="1400" dirty="0"/>
              <a:t>-</a:t>
            </a:r>
            <a:r>
              <a:rPr lang="es-ES" sz="1400" dirty="0" err="1"/>
              <a:t>HaemoQoL</a:t>
            </a:r>
            <a:r>
              <a:rPr lang="es-ES" sz="1400" dirty="0"/>
              <a:t> cuestionarios</a:t>
            </a:r>
          </a:p>
          <a:p>
            <a:r>
              <a:rPr lang="es-ES" sz="1400" dirty="0"/>
              <a:t>-Índice de absoluta adherencia</a:t>
            </a:r>
          </a:p>
        </p:txBody>
      </p:sp>
      <p:sp>
        <p:nvSpPr>
          <p:cNvPr id="3" name="2 Abrir llave"/>
          <p:cNvSpPr/>
          <p:nvPr/>
        </p:nvSpPr>
        <p:spPr>
          <a:xfrm>
            <a:off x="1259632" y="5373216"/>
            <a:ext cx="72008" cy="122413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00044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6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2830136"/>
  <p:tag name="USESCHEMECOLORS" val="True"/>
  <p:tag name="GRIDROTATIONINTERVAL" val="2"/>
  <p:tag name="POLLINGCYCLE" val="2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RESETCHARTS" val="Tru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CHARTLABELS" val="1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INCLUDENONRESPONDERS" val="False"/>
  <p:tag name="SAVECSVWITHSESSION" val="True"/>
  <p:tag name="DISPLAYNAME" val="True"/>
  <p:tag name="PRRESPONSE7" val="4"/>
  <p:tag name="GRIDFONTSIZE" val="12"/>
  <p:tag name="STDCHART" val="1"/>
  <p:tag name="RESPTABLESTYLE" val="-1"/>
  <p:tag name="CUSTOMCELLBACKCOLOR1" val="-657956"/>
  <p:tag name="PRRESPONSE4" val="7"/>
  <p:tag name="ADVANCEDSETTINGSVIEW" val="False"/>
  <p:tag name="DELIMITERS" val="3.1"/>
  <p:tag name="TPFULLVERSION" val="4.5.1.224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5377</TotalTime>
  <Words>1817</Words>
  <Application>Microsoft Office PowerPoint</Application>
  <PresentationFormat>Presentación en pantalla (4:3)</PresentationFormat>
  <Paragraphs>333</Paragraphs>
  <Slides>40</Slides>
  <Notes>5</Notes>
  <HiddenSlides>1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8" baseType="lpstr">
      <vt:lpstr>Arial</vt:lpstr>
      <vt:lpstr>Baskerville Old Face</vt:lpstr>
      <vt:lpstr>Calibri</vt:lpstr>
      <vt:lpstr>Corbel</vt:lpstr>
      <vt:lpstr>Wingdings</vt:lpstr>
      <vt:lpstr>Wingdings 2</vt:lpstr>
      <vt:lpstr>Wingdings 3</vt:lpstr>
      <vt:lpstr>Módulo</vt:lpstr>
      <vt:lpstr>HEMOFILIA EN PEDIATRÍA </vt:lpstr>
      <vt:lpstr>HEMOFILIA: GENERALIDADES</vt:lpstr>
      <vt:lpstr>Clínica</vt:lpstr>
      <vt:lpstr>CLASIFICACIÓN  Y CLÍNICA</vt:lpstr>
      <vt:lpstr>Abordaje interdisciplinar</vt:lpstr>
      <vt:lpstr>Parto</vt:lpstr>
      <vt:lpstr>PEDIATRÍA: PREVENCIÓN</vt:lpstr>
      <vt:lpstr>ADHERENCIA AL TRATAMIENTO</vt:lpstr>
      <vt:lpstr>Presentación de PowerPoint</vt:lpstr>
      <vt:lpstr>Dificultad: acceso venoso</vt:lpstr>
      <vt:lpstr>Vía venosa periférica</vt:lpstr>
      <vt:lpstr>Accesos venosos centrales</vt:lpstr>
      <vt:lpstr>Accesos venosos centrales</vt:lpstr>
      <vt:lpstr>Accesos venosos centrales</vt:lpstr>
      <vt:lpstr>Accesos venosos centrales</vt:lpstr>
      <vt:lpstr>Accesos venosos centrales</vt:lpstr>
      <vt:lpstr>Presentación de PowerPoint</vt:lpstr>
      <vt:lpstr>Tratamiento domiciliario</vt:lpstr>
      <vt:lpstr>Rapidez de acción</vt:lpstr>
      <vt:lpstr>Vacunas</vt:lpstr>
      <vt:lpstr>Vacunas</vt:lpstr>
      <vt:lpstr>Vacunas</vt:lpstr>
      <vt:lpstr>Vacunas: CONTROVERSIA</vt:lpstr>
      <vt:lpstr>Presentación de PowerPoint</vt:lpstr>
      <vt:lpstr>Fármacos</vt:lpstr>
      <vt:lpstr>Ejercicio físico</vt:lpstr>
      <vt:lpstr>Presentación de PowerPoint</vt:lpstr>
      <vt:lpstr>Deporte</vt:lpstr>
      <vt:lpstr>Presentación de PowerPoint</vt:lpstr>
      <vt:lpstr>Presentación de PowerPoint</vt:lpstr>
      <vt:lpstr>Deporte</vt:lpstr>
      <vt:lpstr>Juguetes</vt:lpstr>
      <vt:lpstr>Juguetes</vt:lpstr>
      <vt:lpstr>Cuidado dental</vt:lpstr>
      <vt:lpstr>Chupete</vt:lpstr>
      <vt:lpstr>Ropa y calzado</vt:lpstr>
      <vt:lpstr>Rendimiento escolar</vt:lpstr>
      <vt:lpstr>Presentación de PowerPoint</vt:lpstr>
      <vt:lpstr>Bibliografía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HEMOFILIA</dc:title>
  <dc:creator>Hodei</dc:creator>
  <cp:lastModifiedBy>Unai Hernandez Dorronsoro</cp:lastModifiedBy>
  <cp:revision>361</cp:revision>
  <dcterms:created xsi:type="dcterms:W3CDTF">2014-03-24T17:40:36Z</dcterms:created>
  <dcterms:modified xsi:type="dcterms:W3CDTF">2022-10-23T18:35:42Z</dcterms:modified>
</cp:coreProperties>
</file>